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9" r:id="rId7"/>
    <p:sldId id="260" r:id="rId8"/>
    <p:sldId id="262" r:id="rId9"/>
    <p:sldId id="263" r:id="rId10"/>
    <p:sldId id="264" r:id="rId11"/>
    <p:sldId id="272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A2A689-FC99-9991-6D5E-79125FF204CF}" v="3" dt="2025-01-21T01:54:12.524"/>
    <p1510:client id="{4C26B3FA-D806-4A0F-9E3B-B43E3928C21B}" v="2824" dt="2025-01-21T23:44:44.090"/>
    <p1510:client id="{555AB4EF-1085-456C-B42B-4002B95FF7D0}" v="379" dt="2025-01-21T20:31:23.572"/>
    <p1510:client id="{5B75FCF2-04F5-37F2-BA9F-8C48A38635FD}" v="95" dt="2025-01-20T22:05:32.761"/>
    <p1510:client id="{EA48A9AA-0854-2940-A485-D8DF62FDE9F0}" v="239" dt="2025-01-21T21:38:36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92BF6-4DC5-4D97-AF70-E48460433368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95C26-54D2-4577-A9F9-C68AE8B552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3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4047-A723-BF6D-E2E1-B92D8F1A1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6BB8A-3BF2-A6D8-8F57-951994830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8B80E-2E62-84D5-CF08-AADC9DD4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E896-BEBB-B5BA-F9C2-54918070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89811-CF95-9845-EB33-371D5386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488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4147-1B62-84ED-923D-7438C8E7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6E70D-BA82-4757-672C-8A26F2075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A7CB-4055-3998-3186-FEBC3E46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11DAA-5C6F-F2EC-95AE-9A96ED7B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3988-20F0-32D5-E6E7-BD0D8C76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046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E3BD6-44D5-8DDF-460D-373B2CA2F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CE6E4-7748-CFE9-430E-170AAEE8F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56D5-BDD5-AE2A-2C3D-DD59831B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CE03C-B0B7-8B92-BB2B-ACD6855C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C77A-C44A-4894-3C83-D81A4C89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65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D669-45D0-11E3-3334-7CEA6817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679B-CBC2-9F5C-2533-22161AD44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C407-B5F6-A313-CF3B-B981A8A9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4F61-505F-C8B3-AE0C-F177189A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B5363-5762-F5BD-26D8-393D781E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237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9A91-BD3E-9761-A59E-C123FB31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A4091-0801-7BC3-170B-89561E1F1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2D81-B139-BCBA-C0EA-EC728A9C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77D82-8995-D4F5-F73C-07F31E8B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2AF0-93FC-9DCE-E5C1-1ACA86EA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50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A99F8-065F-0CE3-574F-D11F7795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D5FB-2EFC-4F4B-BF77-368E6A064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0167C-FB3F-76A1-9F4F-1270BD06B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DA5AF-B466-52C7-AEF1-6CF5EDA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7369A-9E63-302F-960E-DCDE16E6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BE7EC-6F9C-7047-85E9-69372238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123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5EC9-9FD6-C203-D27F-510558C5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CF05E-DBEF-8F28-F835-FF4076AE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DF83D-8D13-A3CA-0D1E-FFDB13B10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445F7-9FC8-76F5-87E9-F52AAC8DF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44BAD-9A66-3BC2-40D9-A2B3F40F1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54D14-31A4-B08F-BEBF-0D491129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0D9D2-A009-C4E1-A4E6-C834F718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D653AA-4275-31AF-3ECF-46DAEC93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739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AB5E-AEFE-9EEE-A186-77B5D3EC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5B4F7-22F6-41ED-7E8A-1D5847E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8C532-BCAE-DB94-6624-7D419BF0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09621-BF77-F6C7-6852-D876321E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71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82BB7-6BCA-B33B-C00E-83C1F8DE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23269-8628-06D0-EB63-2A012357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78E65-FB6A-2A57-2442-FD38CE4F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87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7545-3092-B562-B0FA-CA9C8E51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E68AA-99C4-E2F9-FEFC-5F04EE4A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44786-7E59-1420-0696-199C2574D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28B0E-B914-FD70-1C8D-09AD79CE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C99D6-D17F-125C-6448-B9CE8AA0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616F2-B291-180E-6F19-A85600FF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371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C731-A5EE-0A23-91AA-C52E7B6C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A2E3A6-2CC0-6B21-4B62-C96C663FE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C2A7B-650D-8667-10FA-4429047E9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8C14E-4D07-DACE-4600-5DF9DECA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540C3-9AE4-4A3D-726C-6E57A76BC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EF115-0EF0-85FA-2488-E089DC0B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25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52699-7589-9CAE-8B92-F565F84B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64133-2372-BAAB-D0F4-BACAECB8B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6FE9C-05D9-42E9-21B8-6D6A12186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0DF53C-27AC-481A-85DF-AF5DA25C2261}" type="datetimeFigureOut">
              <a:rPr lang="en-CA" smtClean="0"/>
              <a:t>2025-01-21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77457-8ED6-9231-1DF9-470C97743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56F1D-8470-36E8-5636-FC3CE82AF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2512AF-EC8D-44CF-BBCE-FEED933F64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674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bsnews.com/newyork/news/nyc-rat-mitigation-zone-residents-react/" TargetMode="External"/><Relationship Id="rId13" Type="http://schemas.openxmlformats.org/officeDocument/2006/relationships/hyperlink" Target="https://huntersforbc.ca/resource-road-density-in-bc-a-discussion-paper-on-issues-and-solutions/#:~:text=The%20amount%20of%20resource%20roads%20in%20BC%20and%20the%20problems,roads%20are%20constructed%20every%20year" TargetMode="External"/><Relationship Id="rId3" Type="http://schemas.openxmlformats.org/officeDocument/2006/relationships/hyperlink" Target="https://www.cbc.ca/news/science/coyote-diet-1.5942641" TargetMode="External"/><Relationship Id="rId7" Type="http://schemas.openxmlformats.org/officeDocument/2006/relationships/hyperlink" Target="https://wildsafebc.com/species/coyote/" TargetMode="External"/><Relationship Id="rId12" Type="http://schemas.openxmlformats.org/officeDocument/2006/relationships/hyperlink" Target="https://www.wildlifecollisions.ca/collision/collision-facts.htm" TargetMode="External"/><Relationship Id="rId2" Type="http://schemas.openxmlformats.org/officeDocument/2006/relationships/image" Target="../media/image17.jpeg"/><Relationship Id="rId16" Type="http://schemas.openxmlformats.org/officeDocument/2006/relationships/hyperlink" Target="https://www.wildernesscommittee.org/news/new-logging-road-network-shows-bc-failing-risk-species-and-habita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.gov.bc.ca/assets/gov/farming-natural-resources-and-industry/agriculture-and-seafood/agricultural-land-and-environment/strengthening-farming/farm-practices/870218-60_wildlife_damage_interior_bc.pdf" TargetMode="External"/><Relationship Id="rId11" Type="http://schemas.openxmlformats.org/officeDocument/2006/relationships/hyperlink" Target="https://wildlifepreservation.ca/blog/2021-saw-record-high-mortality-on-roads-surrounding-windsor-nature-preserve/" TargetMode="External"/><Relationship Id="rId5" Type="http://schemas.openxmlformats.org/officeDocument/2006/relationships/hyperlink" Target="https://www.beyondpesticides.org/programs/wildlife" TargetMode="External"/><Relationship Id="rId15" Type="http://schemas.openxmlformats.org/officeDocument/2006/relationships/hyperlink" Target="https://www2.gov.bc.ca/gov/content/transportation/transportation-infrastructure/engineering-standards-guidelines/environmental-management/wildlife-management" TargetMode="External"/><Relationship Id="rId10" Type="http://schemas.openxmlformats.org/officeDocument/2006/relationships/hyperlink" Target="https://www.tru.ca/__shared/assets/Spruyt_Thesis59947.pdf" TargetMode="External"/><Relationship Id="rId4" Type="http://schemas.openxmlformats.org/officeDocument/2006/relationships/hyperlink" Target="https://www.researchgate.net/publication/261834561_Managing_urban_habitats_and_wildlife" TargetMode="External"/><Relationship Id="rId9" Type="http://schemas.openxmlformats.org/officeDocument/2006/relationships/hyperlink" Target="https://www2.gov.bc.ca/gov/content/environment/plants-animals-ecosystems/biodiversity/threats#loss-of-habitat-and-fragmentation" TargetMode="External"/><Relationship Id="rId14" Type="http://schemas.openxmlformats.org/officeDocument/2006/relationships/hyperlink" Target="https://www.env.gov.bc.ca/soe/indicators/land/roads.html#:~:text=While%20roads%20serve%20the%20interests,varies%20considerably%20across%20British%20Columbi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accoons vs. Homeowners: The Epic Battle for Toronto's Trash Bins">
            <a:extLst>
              <a:ext uri="{FF2B5EF4-FFF2-40B4-BE49-F238E27FC236}">
                <a16:creationId xmlns:a16="http://schemas.microsoft.com/office/drawing/2014/main" id="{4C84603C-FDD1-4E16-CB89-2A0167C5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3070" y="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83000-DED4-0F0C-D75F-A603B3418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4613" y="889775"/>
            <a:ext cx="8495066" cy="2065150"/>
          </a:xfrm>
          <a:solidFill>
            <a:schemeClr val="bg1">
              <a:lumMod val="9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CA" sz="6600">
                <a:solidFill>
                  <a:schemeClr val="bg1"/>
                </a:solidFill>
              </a:rPr>
              <a:t>Failures in Urban Wildlife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FD813-4BBD-C6E4-AC24-DF366EBB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76" y="5109641"/>
            <a:ext cx="9144000" cy="15361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Alex Urquhart, Cameron Paille, Tegan Heshka, Paige </a:t>
            </a:r>
            <a:r>
              <a:rPr lang="en-CA" dirty="0" err="1">
                <a:solidFill>
                  <a:schemeClr val="bg1"/>
                </a:solidFill>
              </a:rPr>
              <a:t>Skofteby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6934E-34C8-A738-48F6-CF1D4A18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30" y="1408461"/>
            <a:ext cx="5295015" cy="97523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/>
              <a:t>Road Mortality with</a:t>
            </a:r>
            <a:br>
              <a:rPr lang="en-US" sz="4900"/>
            </a:br>
            <a:r>
              <a:rPr lang="en-US" sz="4900"/>
              <a:t>Small Species</a:t>
            </a:r>
            <a:endParaRPr lang="en-US"/>
          </a:p>
        </p:txBody>
      </p:sp>
      <p:pic>
        <p:nvPicPr>
          <p:cNvPr id="31" name="Picture 30" descr="A turtle on the road&#10;&#10;AI-generated content may be incorrect.">
            <a:extLst>
              <a:ext uri="{FF2B5EF4-FFF2-40B4-BE49-F238E27FC236}">
                <a16:creationId xmlns:a16="http://schemas.microsoft.com/office/drawing/2014/main" id="{FC69BE22-CBC9-CA85-8A65-2AE0E77CE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853" y="418454"/>
            <a:ext cx="3009461" cy="2233641"/>
          </a:xfrm>
          <a:prstGeom prst="rect">
            <a:avLst/>
          </a:prstGeom>
        </p:spPr>
      </p:pic>
      <p:pic>
        <p:nvPicPr>
          <p:cNvPr id="4" name="Picture 3" descr="A groundhog under a car&#10;&#10;AI-generated content may be incorrect.">
            <a:extLst>
              <a:ext uri="{FF2B5EF4-FFF2-40B4-BE49-F238E27FC236}">
                <a16:creationId xmlns:a16="http://schemas.microsoft.com/office/drawing/2014/main" id="{67A4721B-A797-A5A7-277F-3FF070ECC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769" y="406999"/>
            <a:ext cx="3221939" cy="2249226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14695-E0EC-1D61-0C19-D18857E6ED65}"/>
              </a:ext>
            </a:extLst>
          </p:cNvPr>
          <p:cNvSpPr txBox="1"/>
          <p:nvPr/>
        </p:nvSpPr>
        <p:spPr>
          <a:xfrm>
            <a:off x="612648" y="2908005"/>
            <a:ext cx="4647921" cy="34028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Size of species highly effects rate of reporting...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u="sng"/>
              <a:t>Ojibway Prairie Study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Monitored surrounding roads from September to October over 10 years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Found 119 dead snakes on a single day in 2021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Total for this year was 827 dead animals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Including 490 reptiles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100 being at risk snake and turtle species.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28" name="Content Placeholder 27" descr="A snake on the road&#10;&#10;AI-generated content may be incorrect.">
            <a:extLst>
              <a:ext uri="{FF2B5EF4-FFF2-40B4-BE49-F238E27FC236}">
                <a16:creationId xmlns:a16="http://schemas.microsoft.com/office/drawing/2014/main" id="{601ED508-2ADF-457C-BB41-641FC58EC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69751" y="2910183"/>
            <a:ext cx="6390498" cy="3670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86D13-D5E8-DCD9-32AC-EB772ADCE000}"/>
              </a:ext>
            </a:extLst>
          </p:cNvPr>
          <p:cNvSpPr txBox="1"/>
          <p:nvPr/>
        </p:nvSpPr>
        <p:spPr>
          <a:xfrm>
            <a:off x="5571368" y="2422071"/>
            <a:ext cx="258838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  <a:ea typeface="+mn-lt"/>
                <a:cs typeface="+mn-lt"/>
              </a:rPr>
              <a:t>Source: Wildsight, April 2022.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E4A67-B606-1BC2-A260-A9DD7BA04ACB}"/>
              </a:ext>
            </a:extLst>
          </p:cNvPr>
          <p:cNvSpPr txBox="1"/>
          <p:nvPr/>
        </p:nvSpPr>
        <p:spPr>
          <a:xfrm>
            <a:off x="5631845" y="6334880"/>
            <a:ext cx="28181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  <a:ea typeface="+mn-lt"/>
                <a:cs typeface="+mn-lt"/>
              </a:rPr>
              <a:t>Source: Quesnel Cariboo Observer, July 2018.</a:t>
            </a:r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208EE-D6FD-2873-34A0-9709030A98EA}"/>
              </a:ext>
            </a:extLst>
          </p:cNvPr>
          <p:cNvSpPr txBox="1"/>
          <p:nvPr/>
        </p:nvSpPr>
        <p:spPr>
          <a:xfrm>
            <a:off x="8738808" y="2429630"/>
            <a:ext cx="201688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  <a:ea typeface="+mn-lt"/>
                <a:cs typeface="+mn-lt"/>
              </a:rPr>
              <a:t>Source: Burnabynow, July 2011.</a:t>
            </a:r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3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0922-EF54-34A6-951E-5EE02583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62" y="359077"/>
            <a:ext cx="10515600" cy="1325563"/>
          </a:xfrm>
        </p:spPr>
        <p:txBody>
          <a:bodyPr/>
          <a:lstStyle/>
          <a:p>
            <a:r>
              <a:rPr lang="en-US"/>
              <a:t>Habitat Fragmentation</a:t>
            </a:r>
          </a:p>
        </p:txBody>
      </p:sp>
      <p:pic>
        <p:nvPicPr>
          <p:cNvPr id="4" name="Content Placeholder 3" descr="A group of animals in a fenced in area&#10;&#10;AI-generated content may be incorrect.">
            <a:extLst>
              <a:ext uri="{FF2B5EF4-FFF2-40B4-BE49-F238E27FC236}">
                <a16:creationId xmlns:a16="http://schemas.microsoft.com/office/drawing/2014/main" id="{453B11B1-D0C6-D3C6-DC0F-19F8332EA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5528" y="362095"/>
            <a:ext cx="5588000" cy="32942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0EED9-B2BF-AF08-821F-2218331F4245}"/>
              </a:ext>
            </a:extLst>
          </p:cNvPr>
          <p:cNvSpPr txBox="1"/>
          <p:nvPr/>
        </p:nvSpPr>
        <p:spPr>
          <a:xfrm>
            <a:off x="553357" y="1578429"/>
            <a:ext cx="5542641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CA" sz="2400">
                <a:latin typeface="Calibri"/>
                <a:ea typeface="Calibri"/>
                <a:cs typeface="Calibri"/>
              </a:rPr>
              <a:t> Over 500 km of wildlife exclusion fencing</a:t>
            </a:r>
            <a:endParaRPr lang="en-US" sz="2400"/>
          </a:p>
          <a:p>
            <a:pPr>
              <a:buFont typeface="Arial"/>
              <a:buChar char="•"/>
            </a:pPr>
            <a:r>
              <a:rPr lang="en-CA" sz="2400">
                <a:latin typeface="Calibri"/>
                <a:ea typeface="Calibri"/>
                <a:cs typeface="Calibri"/>
              </a:rPr>
              <a:t> 4 WL overpasses</a:t>
            </a:r>
            <a:endParaRPr lang="en-US" sz="2400"/>
          </a:p>
          <a:p>
            <a:pPr>
              <a:buFont typeface="Arial"/>
              <a:buChar char="•"/>
            </a:pPr>
            <a:r>
              <a:rPr lang="en-CA" sz="2400">
                <a:latin typeface="Calibri"/>
                <a:ea typeface="Calibri"/>
                <a:cs typeface="Calibri"/>
              </a:rPr>
              <a:t> 29 large underpasses</a:t>
            </a:r>
            <a:endParaRPr lang="en-US" sz="2400"/>
          </a:p>
          <a:p>
            <a:pPr>
              <a:buFont typeface="Arial"/>
              <a:buChar char="•"/>
            </a:pPr>
            <a:r>
              <a:rPr lang="en-CA" sz="2400">
                <a:latin typeface="Calibri"/>
                <a:ea typeface="Calibri"/>
                <a:cs typeface="Calibri"/>
              </a:rPr>
              <a:t> More than 70 small underpasses</a:t>
            </a:r>
            <a:endParaRPr lang="en-US" sz="2400"/>
          </a:p>
          <a:p>
            <a:pPr marL="285750" indent="-285750">
              <a:buFont typeface="Arial"/>
              <a:buChar char="•"/>
            </a:pPr>
            <a:endParaRPr lang="en-US">
              <a:latin typeface="Aptos" panose="02110004020202020204"/>
              <a:ea typeface="Calibri"/>
              <a:cs typeface="Calibri"/>
            </a:endParaRPr>
          </a:p>
        </p:txBody>
      </p:sp>
      <p:pic>
        <p:nvPicPr>
          <p:cNvPr id="5" name="Picture 4" descr="A winding road in a forest&#10;&#10;AI-generated content may be incorrect.">
            <a:extLst>
              <a:ext uri="{FF2B5EF4-FFF2-40B4-BE49-F238E27FC236}">
                <a16:creationId xmlns:a16="http://schemas.microsoft.com/office/drawing/2014/main" id="{9BDE6E4E-4F1D-7428-4A66-2A2F45441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0" y="3430989"/>
            <a:ext cx="5551714" cy="3043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5DB19-E4AF-171B-E7F9-1F03F6822411}"/>
              </a:ext>
            </a:extLst>
          </p:cNvPr>
          <p:cNvSpPr txBox="1"/>
          <p:nvPr/>
        </p:nvSpPr>
        <p:spPr>
          <a:xfrm>
            <a:off x="6316739" y="3936999"/>
            <a:ext cx="5708949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/>
              <a:t>Consequences: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Increased energetic costs from altered habitat use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Splitting populations into subpopulations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 sz="2000"/>
              <a:t>Reduced gene flow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/>
              <a:t>Greater risk of mortality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Challenge of finding adequate resources and moving freely through ecosystem</a:t>
            </a:r>
          </a:p>
          <a:p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39194-EFC3-33F0-8FBE-80EDB26E5EAB}"/>
              </a:ext>
            </a:extLst>
          </p:cNvPr>
          <p:cNvSpPr txBox="1"/>
          <p:nvPr/>
        </p:nvSpPr>
        <p:spPr>
          <a:xfrm>
            <a:off x="6315226" y="3427488"/>
            <a:ext cx="291192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+mn-lt"/>
                <a:cs typeface="+mn-lt"/>
              </a:rPr>
              <a:t>Source: Government of BC, January 2025.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4C431-FF2B-4BBC-1A6C-20A628D76DC2}"/>
              </a:ext>
            </a:extLst>
          </p:cNvPr>
          <p:cNvSpPr txBox="1"/>
          <p:nvPr/>
        </p:nvSpPr>
        <p:spPr>
          <a:xfrm>
            <a:off x="536726" y="6213928"/>
            <a:ext cx="349703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+mn-lt"/>
                <a:cs typeface="+mn-lt"/>
              </a:rPr>
              <a:t>Source: Nature Trust BC, March 2022. </a:t>
            </a: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3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67C7E-F75F-2A6E-B3E1-8E204B83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Agriculture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176AC2-5C3E-0553-1B6D-024577E79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1600">
                <a:ea typeface="+mn-lt"/>
                <a:cs typeface="+mn-lt"/>
              </a:rPr>
              <a:t>Land-use change is single largest threat to biodiversity (MEA 2005; Turner et al 2007)</a:t>
            </a:r>
            <a:endParaRPr lang="en-US" sz="1600"/>
          </a:p>
          <a:p>
            <a:r>
              <a:rPr lang="en-US" sz="1600"/>
              <a:t>Reliance on natural resources such as agriculture and forestry have impacted 12% of the province</a:t>
            </a:r>
          </a:p>
          <a:p>
            <a:r>
              <a:rPr lang="en-US" sz="1600">
                <a:ea typeface="+mn-lt"/>
                <a:cs typeface="+mn-lt"/>
              </a:rPr>
              <a:t>Current land use planning has not prevented substantial losses to ecological values in BC (Auditor General of British Columbia 2015)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Czech </a:t>
            </a:r>
            <a:r>
              <a:rPr lang="en-US" sz="1600" err="1">
                <a:ea typeface="+mn-lt"/>
                <a:cs typeface="+mn-lt"/>
              </a:rPr>
              <a:t>el</a:t>
            </a:r>
            <a:r>
              <a:rPr lang="en-US" sz="1600">
                <a:ea typeface="+mn-lt"/>
                <a:cs typeface="+mn-lt"/>
              </a:rPr>
              <a:t> at list agriculture as the 3</a:t>
            </a:r>
            <a:r>
              <a:rPr lang="en-US" sz="1600" baseline="30000">
                <a:ea typeface="+mn-lt"/>
                <a:cs typeface="+mn-lt"/>
              </a:rPr>
              <a:t>rd</a:t>
            </a:r>
            <a:r>
              <a:rPr lang="en-US" sz="1600">
                <a:ea typeface="+mn-lt"/>
                <a:cs typeface="+mn-lt"/>
              </a:rPr>
              <a:t> most frequent contributor to species declines (after non-native species &amp; urbanization)</a:t>
            </a:r>
            <a:endParaRPr lang="en-US" sz="1600"/>
          </a:p>
          <a:p>
            <a:pPr marL="0" indent="0">
              <a:buNone/>
            </a:pPr>
            <a:endParaRPr lang="en-US" sz="1400"/>
          </a:p>
          <a:p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canada with different colored areas&#10;&#10;AI-generated content may be incorrect.">
            <a:extLst>
              <a:ext uri="{FF2B5EF4-FFF2-40B4-BE49-F238E27FC236}">
                <a16:creationId xmlns:a16="http://schemas.microsoft.com/office/drawing/2014/main" id="{6C1E8523-6E49-5315-8956-6E742F60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651" y="897358"/>
            <a:ext cx="3537532" cy="5071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85E50-EA8D-E262-7978-FFEEB4CE6144}"/>
              </a:ext>
            </a:extLst>
          </p:cNvPr>
          <p:cNvSpPr txBox="1"/>
          <p:nvPr/>
        </p:nvSpPr>
        <p:spPr>
          <a:xfrm>
            <a:off x="8417718" y="6119812"/>
            <a:ext cx="10953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Gibbs 2009</a:t>
            </a:r>
          </a:p>
        </p:txBody>
      </p:sp>
    </p:spTree>
    <p:extLst>
      <p:ext uri="{BB962C8B-B14F-4D97-AF65-F5344CB8AC3E}">
        <p14:creationId xmlns:p14="http://schemas.microsoft.com/office/powerpoint/2010/main" val="51332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938C-2E3E-A789-F1C0-BE9B08F8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10" y="2268"/>
            <a:ext cx="10515600" cy="1325563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pic>
        <p:nvPicPr>
          <p:cNvPr id="2050" name="Picture 2" descr="Premium AI Image | a raccoon wearing glasses reading a book">
            <a:extLst>
              <a:ext uri="{FF2B5EF4-FFF2-40B4-BE49-F238E27FC236}">
                <a16:creationId xmlns:a16="http://schemas.microsoft.com/office/drawing/2014/main" id="{7D5A422D-33ED-33E1-5179-EF234175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605" y="0"/>
            <a:ext cx="2263394" cy="15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E9A1A-0E6F-BEDB-2AC1-B1465A9FA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20" y="1015244"/>
            <a:ext cx="10515600" cy="58269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CA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Zepeda E, Sih A, Schell CJ, Gehrt S. 2024. Impacts of urban heterogeneity in environmental and societal characteristics on coyote survival. Urban Ecosystems. 28(1):1–12. </a:t>
            </a:r>
            <a:r>
              <a:rPr lang="en-CA" sz="800" b="0" i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doi:https</a:t>
            </a:r>
            <a:r>
              <a:rPr lang="en-CA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://doi.org/10.1007/s11252-024-01643-w.</a:t>
            </a:r>
          </a:p>
          <a:p>
            <a:pPr algn="l"/>
            <a:r>
              <a:rPr lang="en-US" sz="800" b="0" i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Sugden</a:t>
            </a:r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S, Sanderson D, Ford K, Stein LY, St. Clair CC. 2020. An altered microbiome in urban coyotes mediates relationships between anthropogenic diet and poor health. Scientific Reports. 10(1). </a:t>
            </a:r>
            <a:r>
              <a:rPr lang="en-US" sz="800" b="0" i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doi:https</a:t>
            </a:r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://doi.org/10.1038/s41598-020-78891-1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Pawson C. 2024 Dec 28. How B.C.'s 2 biggest cities are trying to curb illegal dumping. CBC. [accessed 2025 Jan 20]. https://www.cbc.ca/news/canada/british-columbia/illegal-dumping-surrey-vancouver-1.7404092.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‌The World Bank. 2018 Sep 20. Global Waste to Grow by 70 Percent by 2050 Unless Urgent Action is Taken: World Bank Report. World Bank. https://www.worldbank.org/en/news/press-release/2018/09/20/global-waste-to-grow-by-70-percent-by-2050-unless-urgent-action-is-taken-world-bank-report.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‌The World Bank. 2018 Sep 20. Global Waste to Grow by 70 Percent by 2050 Unless Urgent Action is Taken: World Bank Report. World Bank. https://www.worldbank.org/en/news/press-release/2018/09/20/global-waste-to-grow-by-70-percent-by-2050-unless-urgent-action-is-taken-world-bank-report.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‌Strategy M of E and CC. Bear Smart - Province of British Columbia. www2govbcca. https://www2.gov.bc.ca/gov/content/environment/plants-animals-ecosystems/wildlife/human-wildlife-conflict/staying-safe-around-wildlife/bears/bear-smart.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‌Larsen K. 2024 Dec 18. Bin-busting bears in Tofino and Ucluelet making quick work of bear-resistant garbage cans. CBC. [accessed 2025 Jan 20]. https://www.cbc.ca/news/canada/british-columbia/bears-outsmart-smart-garbage-cans-1.7412766.</a:t>
            </a:r>
          </a:p>
          <a:p>
            <a:pPr algn="l"/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‌Chung E. 2021 Mar 10. Urban coyotes are literally full of garbage — and that’s risky for humans, study suggests. CBC. </a:t>
            </a:r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3"/>
              </a:rPr>
              <a:t>https://www.cbc.ca/news/science/coyote-diet-1.5942641</a:t>
            </a:r>
            <a:r>
              <a:rPr lang="en-US" sz="8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Adams LW, </a:t>
            </a:r>
            <a:r>
              <a:rPr lang="en-US" sz="80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VanDruff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LW, Maciej </a:t>
            </a:r>
            <a:r>
              <a:rPr lang="en-US" sz="80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Luniak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2005 Jan. Managing urban habitats and wildlife. Research Gate.:714–739. [accessed 2025 Jan 19]. 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  <a:hlinkClick r:id="rId4"/>
              </a:rPr>
              <a:t>https://www.researchgate.net/publication/261834561_Managing_urban_habitats_and_wildlife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en-US" sz="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Beyond Pesticides. 2019. Impacts of Pesticides on Wildlife. Beyond Pesticides. [accessed 2025 Jan 19]. 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  <a:hlinkClick r:id="rId5"/>
              </a:rPr>
              <a:t>https://www.beyondpesticides.org/programs/wildlife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en-US" sz="800">
              <a:latin typeface="Calibri"/>
              <a:ea typeface="Calibri"/>
              <a:cs typeface="Calibri"/>
            </a:endParaRPr>
          </a:p>
          <a:p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Gibbs KE, Mackey RL, Currie DJ. 2009. Human land use, agriculture, pesticides and losses of imperiled species. Diversity and Distributions. 15(2):242–253. </a:t>
            </a:r>
            <a:r>
              <a:rPr lang="en-US" sz="80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doi:https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://doi.org/10.1111/j.1472-4642.2008.00543.x.</a:t>
            </a:r>
            <a:endParaRPr lang="en-US" sz="800">
              <a:latin typeface="Calibri"/>
              <a:ea typeface="Calibri"/>
              <a:cs typeface="Calibri"/>
            </a:endParaRPr>
          </a:p>
          <a:p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Ministry of Agriculture. 2014. Farm Practices Interior BC -Wildlife Damage Control FARM PRACTICE INTERIOR BC WILDLIFE DAMAGE CONTROL Description. [accessed 2025 Jan 17]. 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  <a:hlinkClick r:id="rId6"/>
              </a:rPr>
              <a:t>https://www2.gov.bc.ca/assets/gov/farming-natural-resources-and-industry/agriculture-and-seafood/agricultural-land-and-environment/strengthening-farming/farm-practices/870218-60_wildlife_damage_interior_bc.pdf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en-US" sz="800">
              <a:latin typeface="Calibri"/>
              <a:ea typeface="Calibri"/>
              <a:cs typeface="Calibri"/>
            </a:endParaRPr>
          </a:p>
          <a:p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Shackelford N, Standish RJ, Ripple W, </a:t>
            </a:r>
            <a:r>
              <a:rPr lang="en-US" sz="80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Starzomski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BM. 2018. Threats to biodiversity from cumulative human impacts in one of North America’s last wildlife frontiers. Conservation Biology. 32(3):672–684. </a:t>
            </a:r>
            <a:r>
              <a:rPr lang="en-US" sz="80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doi:https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://doi.org/10.1111/cobi.13036.</a:t>
            </a:r>
            <a:endParaRPr lang="en-US" sz="800">
              <a:latin typeface="Calibri"/>
              <a:ea typeface="Calibri"/>
              <a:cs typeface="Calibri"/>
            </a:endParaRPr>
          </a:p>
          <a:p>
            <a:pPr algn="l"/>
            <a:r>
              <a:rPr lang="en-US" sz="800" b="0" i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Wildsafebc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2025. Coyote-Human Interactions in Urban Areas . </a:t>
            </a:r>
            <a:r>
              <a:rPr lang="en-US" sz="8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https://wildsafebc.com/species/coyote/</a:t>
            </a:r>
            <a:endParaRPr lang="en-US" sz="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800" b="0" i="0">
                <a:solidFill>
                  <a:srgbClr val="2C3E50"/>
                </a:solidFill>
                <a:effectLst/>
                <a:latin typeface="Calibri"/>
                <a:ea typeface="Calibri"/>
                <a:cs typeface="Calibri"/>
              </a:rPr>
              <a:t>Cole M. 2024 Mar 7. Big rats continue to plague NYC’s rat mitigation zones, residents say - CBS New York. wwwcbsnewscom. </a:t>
            </a:r>
            <a:r>
              <a:rPr lang="en-US" sz="800" b="0" i="0">
                <a:solidFill>
                  <a:srgbClr val="2C3E50"/>
                </a:solidFill>
                <a:effectLst/>
                <a:latin typeface="Calibri"/>
                <a:ea typeface="Calibri"/>
                <a:cs typeface="Calibri"/>
                <a:hlinkClick r:id="rId8"/>
              </a:rPr>
              <a:t>https://www.cbsnews.com/newyork/news/nyc-rat-mitigation-zone-residents-react/</a:t>
            </a:r>
            <a:r>
              <a:rPr lang="en-US" sz="800" b="0" i="0">
                <a:solidFill>
                  <a:srgbClr val="2C3E5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800" b="0" i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r>
              <a:rPr lang="en-US" sz="800">
                <a:solidFill>
                  <a:srgbClr val="2C3E50"/>
                </a:solidFill>
                <a:latin typeface="Calibri"/>
                <a:ea typeface="+mn-lt"/>
                <a:cs typeface="+mn-lt"/>
              </a:rPr>
              <a:t>Government of BC. September 2024. Threats to Ecosystems and Biodiversity. </a:t>
            </a:r>
            <a:r>
              <a:rPr lang="en-US" sz="800">
                <a:solidFill>
                  <a:srgbClr val="2C3E50"/>
                </a:solidFill>
                <a:latin typeface="Calibri"/>
                <a:ea typeface="+mn-lt"/>
                <a:cs typeface="+mn-lt"/>
                <a:hlinkClick r:id="rId9"/>
              </a:rPr>
              <a:t>https://www2.gov.bc.ca/gov/content/environment/plants-animals-ecosystems/biodiversity/threats#loss-of-habitat-and-fragmentation</a:t>
            </a:r>
            <a:endParaRPr lang="en-US" sz="800" b="0" i="0">
              <a:solidFill>
                <a:srgbClr val="2C3E50"/>
              </a:solidFill>
              <a:effectLst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800">
                <a:solidFill>
                  <a:srgbClr val="2C3E50"/>
                </a:solidFill>
                <a:latin typeface="Calibri"/>
                <a:ea typeface="Calibri"/>
                <a:cs typeface="Calibri"/>
              </a:rPr>
              <a:t>S</a:t>
            </a:r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</a:rPr>
              <a:t>pruyt, J. 2018. Effectiveness of Road Mortality Mitigation In A Northern Community of Snakes. Thompson Rivers University Master Thesis. </a:t>
            </a:r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  <a:hlinkClick r:id="rId10"/>
              </a:rPr>
              <a:t>https://www.tru.ca/__shared/assets/Spruyt_Thesis59947.pdf</a:t>
            </a:r>
            <a:endParaRPr lang="en-CA" sz="800">
              <a:solidFill>
                <a:srgbClr val="2C3E50"/>
              </a:solidFill>
              <a:latin typeface="Aptos Display"/>
              <a:ea typeface="Calibri"/>
              <a:cs typeface="Calibri"/>
            </a:endParaRPr>
          </a:p>
          <a:p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</a:rPr>
              <a:t>Wildlife Preservation Canada. January 2022. 2021 saw record high mortality on roads surrounding Windsor Nature Preserve. </a:t>
            </a:r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  <a:hlinkClick r:id="rId11"/>
              </a:rPr>
              <a:t>https://wildlifepreservation.ca/blog/2021-saw-record-high-mortality-on-roads-surrounding-windsor-nature-preserve/</a:t>
            </a:r>
            <a:endParaRPr lang="en-CA" sz="800">
              <a:latin typeface="Aptos Display"/>
              <a:ea typeface="Calibri"/>
              <a:cs typeface="Calibri"/>
            </a:endParaRPr>
          </a:p>
          <a:p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</a:rPr>
              <a:t>Wildlife Collision Prevention Program. ND. Collision Facts. [Accessed 2025 January 14th] </a:t>
            </a:r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  <a:hlinkClick r:id="rId12"/>
              </a:rPr>
              <a:t>https://www.wildlifecollisions.ca/collision/collision-facts.htm</a:t>
            </a:r>
            <a:endParaRPr lang="en-CA" sz="800">
              <a:solidFill>
                <a:srgbClr val="2C3E50"/>
              </a:solidFill>
              <a:latin typeface="Aptos Display"/>
              <a:ea typeface="Calibri"/>
              <a:cs typeface="Calibri"/>
            </a:endParaRPr>
          </a:p>
          <a:p>
            <a:r>
              <a:rPr lang="en-CA" sz="800">
                <a:solidFill>
                  <a:srgbClr val="2C3E50"/>
                </a:solidFill>
                <a:latin typeface="Aptos Display"/>
                <a:ea typeface="Calibri"/>
                <a:cs typeface="Calibri"/>
              </a:rPr>
              <a:t>Hunters for BC. ND. Resource Road Density in BC - A Discussion Paper on Issues and Solutions. [Accessed 2025 January 14th]. </a:t>
            </a:r>
            <a:r>
              <a:rPr lang="en-CA" sz="800">
                <a:solidFill>
                  <a:srgbClr val="2C3E50"/>
                </a:solidFill>
                <a:latin typeface="Aptos Display"/>
                <a:ea typeface="+mn-lt"/>
                <a:cs typeface="+mn-lt"/>
                <a:hlinkClick r:id="rId13"/>
              </a:rPr>
              <a:t>https://huntersforbc.ca/resource-road-density-in-bc-a-discussion-paper-on-issues-and-solutions/#:~:text=The%20amount%20of%20resource%20roads%20in%20BC%20and%20the%20problems,roads%20are%20constructed%20every%20year</a:t>
            </a:r>
            <a:r>
              <a:rPr lang="en-CA" sz="800">
                <a:solidFill>
                  <a:srgbClr val="2C3E50"/>
                </a:solidFill>
                <a:latin typeface="Aptos Display"/>
                <a:ea typeface="+mn-lt"/>
                <a:cs typeface="+mn-lt"/>
              </a:rPr>
              <a:t>.</a:t>
            </a:r>
            <a:endParaRPr lang="en-CA" sz="800" b="0" i="0">
              <a:solidFill>
                <a:srgbClr val="2C3E50"/>
              </a:solidFill>
              <a:effectLst/>
              <a:latin typeface="Aptos Display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800">
                <a:solidFill>
                  <a:srgbClr val="2C3E50"/>
                </a:solidFill>
                <a:latin typeface="Aptos Display"/>
                <a:ea typeface="+mn-lt"/>
                <a:cs typeface="+mn-lt"/>
              </a:rPr>
              <a:t>Environmental Reporting BC. May 2018. Roads &amp; Roadless Areas in British Columbia. </a:t>
            </a:r>
            <a:r>
              <a:rPr lang="en-CA" sz="800">
                <a:solidFill>
                  <a:srgbClr val="2C3E50"/>
                </a:solidFill>
                <a:latin typeface="Aptos Display"/>
                <a:ea typeface="+mn-lt"/>
                <a:cs typeface="+mn-lt"/>
                <a:hlinkClick r:id="rId14"/>
              </a:rPr>
              <a:t>https://www.env.gov.bc.ca/soe/indicators/land/roads.html#:~:text=While%20roads%20serve%20the%20interests,varies%20considerably%20across%20British%20Columbia</a:t>
            </a:r>
            <a:r>
              <a:rPr lang="en-CA" sz="800">
                <a:solidFill>
                  <a:srgbClr val="2C3E50"/>
                </a:solidFill>
                <a:latin typeface="Aptos Display"/>
                <a:ea typeface="+mn-lt"/>
                <a:cs typeface="+mn-lt"/>
              </a:rPr>
              <a:t>.</a:t>
            </a:r>
            <a:endParaRPr lang="en-CA" sz="800">
              <a:solidFill>
                <a:srgbClr val="2C3E50"/>
              </a:solidFill>
              <a:latin typeface="Aptos Display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800">
                <a:solidFill>
                  <a:srgbClr val="2C3E50"/>
                </a:solidFill>
                <a:ea typeface="+mn-lt"/>
                <a:cs typeface="+mn-lt"/>
              </a:rPr>
              <a:t>Government of BC. January 2025. Wildlife Management on B.C. Highways. </a:t>
            </a:r>
            <a:r>
              <a:rPr lang="en-CA" sz="800">
                <a:solidFill>
                  <a:srgbClr val="2C3E50"/>
                </a:solidFill>
                <a:ea typeface="+mn-lt"/>
                <a:cs typeface="+mn-lt"/>
                <a:hlinkClick r:id="rId15"/>
              </a:rPr>
              <a:t>https://www2.gov.bc.ca/gov/content/transportation/transportation-infrastructure/engineering-standards-guidelines/environmental-management/wildlife-management</a:t>
            </a:r>
            <a:endParaRPr lang="en-CA" sz="800">
              <a:solidFill>
                <a:srgbClr val="2C3E50"/>
              </a:solidFill>
              <a:latin typeface="Aptos Display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">
                <a:solidFill>
                  <a:srgbClr val="2C3E50"/>
                </a:solidFill>
                <a:ea typeface="+mn-lt"/>
                <a:cs typeface="+mn-lt"/>
              </a:rPr>
              <a:t>Wilderness Committee. 2024. New logging road network shows BC is failing at-risk species and habitats. </a:t>
            </a:r>
            <a:r>
              <a:rPr lang="en-CA" sz="800">
                <a:solidFill>
                  <a:srgbClr val="2C3E50"/>
                </a:solidFill>
                <a:ea typeface="+mn-lt"/>
                <a:cs typeface="+mn-lt"/>
                <a:hlinkClick r:id="rId16"/>
              </a:rPr>
              <a:t>https://www.wildernesscommittee.org/news/new-logging-road-network-shows-bc-failing-risk-species-and-habitats</a:t>
            </a:r>
            <a:endParaRPr lang="en-CA" sz="800">
              <a:solidFill>
                <a:srgbClr val="2C3E50"/>
              </a:solidFill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>
              <a:solidFill>
                <a:srgbClr val="2C3E50"/>
              </a:solidFill>
              <a:latin typeface="Aptos Display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>
              <a:latin typeface="Aptos Display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Aptos" panose="0211000402020202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4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39C90-79D4-4EEF-BC4F-E397DB53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CA" sz="4000">
                <a:solidFill>
                  <a:srgbClr val="FFFFFF"/>
                </a:solidFill>
              </a:rPr>
              <a:t>What is the purpose and tools of urban wildlife management 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35ABAD7-C920-CA08-DCC7-836508494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z="2000"/>
              <a:t>Animal removal, modification of animal behaviour (fencing, netting, repellents, scare devices) and changing human behaviour</a:t>
            </a:r>
          </a:p>
          <a:p>
            <a:r>
              <a:rPr lang="en-CA" sz="2000"/>
              <a:t>Urban planning is the best chance at reducing negative human wildlife interactions</a:t>
            </a:r>
          </a:p>
          <a:p>
            <a:r>
              <a:rPr lang="en-CA" sz="2000"/>
              <a:t>Conflict of space &amp; resources</a:t>
            </a:r>
          </a:p>
        </p:txBody>
      </p:sp>
    </p:spTree>
    <p:extLst>
      <p:ext uri="{BB962C8B-B14F-4D97-AF65-F5344CB8AC3E}">
        <p14:creationId xmlns:p14="http://schemas.microsoft.com/office/powerpoint/2010/main" val="176335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New York City Has A Rat Problem Caused By All The Garbage Left Out Overnight On The Sidewalks ...">
            <a:extLst>
              <a:ext uri="{FF2B5EF4-FFF2-40B4-BE49-F238E27FC236}">
                <a16:creationId xmlns:a16="http://schemas.microsoft.com/office/drawing/2014/main" id="{159ACDA8-5211-10C7-A627-61D5CA31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 bwMode="auto">
          <a:xfrm>
            <a:off x="2543417" y="10"/>
            <a:ext cx="96485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1BF82-D1A7-3983-4E9B-025C0A00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1" y="0"/>
            <a:ext cx="5939758" cy="1899912"/>
          </a:xfrm>
        </p:spPr>
        <p:txBody>
          <a:bodyPr>
            <a:normAutofit/>
          </a:bodyPr>
          <a:lstStyle/>
          <a:p>
            <a:r>
              <a:rPr lang="en-CA" sz="4000"/>
              <a:t>Urban Waste and Wildlife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229E-DF72-F064-97A6-9F20C8E1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60" y="1713538"/>
            <a:ext cx="5048411" cy="4656525"/>
          </a:xfrm>
        </p:spPr>
        <p:txBody>
          <a:bodyPr>
            <a:normAutofit/>
          </a:bodyPr>
          <a:lstStyle/>
          <a:p>
            <a:r>
              <a:rPr lang="en-CA" sz="1900"/>
              <a:t>Attractant for opportunistic species in resource scarcity</a:t>
            </a:r>
          </a:p>
          <a:p>
            <a:pPr lvl="1"/>
            <a:r>
              <a:rPr lang="en-CA" sz="1900"/>
              <a:t>Raccoons, opossums, rats, coyotes, bears, &amp; birds species</a:t>
            </a:r>
          </a:p>
          <a:p>
            <a:endParaRPr lang="en-CA" sz="1900"/>
          </a:p>
          <a:p>
            <a:pPr marL="0" indent="0">
              <a:buNone/>
            </a:pPr>
            <a:r>
              <a:rPr lang="en-CA" sz="1900"/>
              <a:t>Consequences of urban waste for wildlife species:</a:t>
            </a:r>
          </a:p>
          <a:p>
            <a:r>
              <a:rPr lang="en-CA" sz="1900"/>
              <a:t>Health issues</a:t>
            </a:r>
          </a:p>
          <a:p>
            <a:r>
              <a:rPr lang="en-CA" sz="1900"/>
              <a:t>Behaviour changes</a:t>
            </a:r>
          </a:p>
          <a:p>
            <a:r>
              <a:rPr lang="en-CA" sz="1900"/>
              <a:t>Conflict with humans</a:t>
            </a:r>
          </a:p>
          <a:p>
            <a:pPr marL="0" indent="0">
              <a:buNone/>
            </a:pPr>
            <a:endParaRPr lang="en-CA" sz="1900"/>
          </a:p>
          <a:p>
            <a:pPr marL="0" indent="0">
              <a:buNone/>
            </a:pPr>
            <a:endParaRPr lang="en-CA" sz="1900"/>
          </a:p>
          <a:p>
            <a:pPr lvl="1"/>
            <a:endParaRPr lang="en-CA" sz="1900"/>
          </a:p>
          <a:p>
            <a:pPr lvl="1"/>
            <a:endParaRPr lang="en-CA" sz="1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FCD44-DB51-396D-F09F-4F3E274BBF9D}"/>
              </a:ext>
            </a:extLst>
          </p:cNvPr>
          <p:cNvSpPr txBox="1"/>
          <p:nvPr/>
        </p:nvSpPr>
        <p:spPr>
          <a:xfrm>
            <a:off x="7736846" y="6026993"/>
            <a:ext cx="4387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Cole M. 2024 Mar 7. Big rats continue to plague NYC’s rat mitigation zones, residents say - CBS New York. </a:t>
            </a:r>
            <a:r>
              <a:rPr lang="en-US" sz="1200" b="0" i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wwwcbsnewscom</a:t>
            </a:r>
            <a:r>
              <a:rPr lang="en-US" sz="1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 https://www.cbsnews.com/newyork/news/nyc-rat-mitigation-zone-residents-react/.</a:t>
            </a:r>
            <a:endParaRPr lang="en-C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9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FC77-5855-0BC8-9831-649C407E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22" y="268594"/>
            <a:ext cx="10515600" cy="1325563"/>
          </a:xfrm>
        </p:spPr>
        <p:txBody>
          <a:bodyPr/>
          <a:lstStyle/>
          <a:p>
            <a:r>
              <a:rPr lang="en-CA"/>
              <a:t>Urban Waste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1933-F369-18B8-5B32-AC57AE9CD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1218" cy="4351338"/>
          </a:xfrm>
        </p:spPr>
        <p:txBody>
          <a:bodyPr/>
          <a:lstStyle/>
          <a:p>
            <a:pPr marL="0" indent="0">
              <a:buNone/>
            </a:pPr>
            <a:r>
              <a:rPr lang="en-CA" sz="3500" b="1"/>
              <a:t>Problems:</a:t>
            </a:r>
          </a:p>
          <a:p>
            <a:pPr marL="514350" indent="-514350">
              <a:buFont typeface="+mj-lt"/>
              <a:buAutoNum type="arabicPeriod"/>
            </a:pPr>
            <a:r>
              <a:rPr lang="en-CA"/>
              <a:t>Waste overflow and illegal dumping</a:t>
            </a:r>
          </a:p>
          <a:p>
            <a:pPr marL="514350" indent="-514350">
              <a:buFont typeface="+mj-lt"/>
              <a:buAutoNum type="arabicPeriod"/>
            </a:pPr>
            <a:r>
              <a:rPr lang="en-CA" err="1"/>
              <a:t>BearSmart</a:t>
            </a:r>
            <a:r>
              <a:rPr lang="en-CA"/>
              <a:t> status in British Columbia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/>
              <a:t>Only held by 10 of 53 cities </a:t>
            </a:r>
          </a:p>
          <a:p>
            <a:pPr marL="514350" indent="-514350">
              <a:buFont typeface="+mj-lt"/>
              <a:buAutoNum type="arabicPeriod"/>
            </a:pPr>
            <a:r>
              <a:rPr lang="en-CA"/>
              <a:t>Ineffectiveness of wildlife-proof garbage bins</a:t>
            </a:r>
          </a:p>
          <a:p>
            <a:pPr marL="457200" lvl="1" indent="0">
              <a:buNone/>
            </a:pP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4FCC4-0F89-AA77-DC30-8D058352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70" t="21240" r="36106" b="5325"/>
          <a:stretch/>
        </p:blipFill>
        <p:spPr>
          <a:xfrm>
            <a:off x="6899335" y="812333"/>
            <a:ext cx="4854943" cy="4482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D6C9B-DA5B-6D83-47EA-1D60AACC42C8}"/>
              </a:ext>
            </a:extLst>
          </p:cNvPr>
          <p:cNvSpPr txBox="1"/>
          <p:nvPr/>
        </p:nvSpPr>
        <p:spPr>
          <a:xfrm>
            <a:off x="437722" y="5757902"/>
            <a:ext cx="11316556" cy="5539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A" sz="3000"/>
              <a:t>Globally, urban waste is expected to </a:t>
            </a:r>
            <a:r>
              <a:rPr lang="en-CA" sz="3000" b="1"/>
              <a:t>increase</a:t>
            </a:r>
            <a:r>
              <a:rPr lang="en-CA" sz="3000"/>
              <a:t> by up to 70% by 2050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2CECB-4223-FE50-28BC-F9910D3CE498}"/>
              </a:ext>
            </a:extLst>
          </p:cNvPr>
          <p:cNvSpPr txBox="1"/>
          <p:nvPr/>
        </p:nvSpPr>
        <p:spPr>
          <a:xfrm>
            <a:off x="7035638" y="5157102"/>
            <a:ext cx="996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/>
              <a:t>Larsen 2024</a:t>
            </a:r>
          </a:p>
        </p:txBody>
      </p:sp>
    </p:spTree>
    <p:extLst>
      <p:ext uri="{BB962C8B-B14F-4D97-AF65-F5344CB8AC3E}">
        <p14:creationId xmlns:p14="http://schemas.microsoft.com/office/powerpoint/2010/main" val="349655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FEEC2-4FE5-81F4-0E2A-5F94CFCA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Wildlife Conflicts</a:t>
            </a:r>
          </a:p>
        </p:txBody>
      </p:sp>
      <p:sp>
        <p:nvSpPr>
          <p:cNvPr id="10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B4A00-CA3B-0BA9-BECA-56EBDBBD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CA" sz="1200"/>
              <a:t>Lethal control measures show no evidence of success</a:t>
            </a:r>
            <a:endParaRPr lang="en-GB" sz="120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200">
                <a:latin typeface="Aptos" panose="020B0004020202020204" pitchFamily="34" charset="0"/>
                <a:cs typeface="Times New Roman" panose="02020603050405020304" pitchFamily="18" charset="0"/>
              </a:rPr>
              <a:t>2023 - 27,356 calls to British Columbia Conservation Officers Service</a:t>
            </a:r>
          </a:p>
          <a:p>
            <a:pPr lvl="1"/>
            <a:r>
              <a:rPr lang="en-GB" sz="1200">
                <a:latin typeface="Aptos" panose="020B0004020202020204" pitchFamily="34" charset="0"/>
                <a:cs typeface="Times New Roman" panose="02020603050405020304" pitchFamily="18" charset="0"/>
              </a:rPr>
              <a:t>2023 – 701 individual black bears dispatched </a:t>
            </a:r>
          </a:p>
          <a:p>
            <a:r>
              <a:rPr lang="en-US" sz="1200"/>
              <a:t>Risks to human health exposed </a:t>
            </a:r>
          </a:p>
          <a:p>
            <a:pPr lvl="1"/>
            <a:r>
              <a:rPr lang="en-US" sz="1200"/>
              <a:t>45 individuals (including children) bitten by coyotes in Stanley Park, Vancouver</a:t>
            </a:r>
          </a:p>
          <a:p>
            <a:pPr lvl="1"/>
            <a:r>
              <a:rPr lang="en-US" sz="1200"/>
              <a:t>Black Bear attacked</a:t>
            </a:r>
          </a:p>
          <a:p>
            <a:r>
              <a:rPr lang="en-US" sz="1200"/>
              <a:t>Spread of zoonotic diseases increase in </a:t>
            </a:r>
            <a:r>
              <a:rPr lang="en-GB" sz="1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conjunction with urbanization </a:t>
            </a:r>
          </a:p>
          <a:p>
            <a:pPr lvl="1"/>
            <a:r>
              <a:rPr lang="en-GB" sz="1200">
                <a:latin typeface="Aptos" panose="020B0004020202020204" pitchFamily="34" charset="0"/>
                <a:cs typeface="Times New Roman" panose="02020603050405020304" pitchFamily="18" charset="0"/>
              </a:rPr>
              <a:t>Avian flu, rabies, ticks (Lyme’s disease), </a:t>
            </a:r>
          </a:p>
          <a:p>
            <a:pPr marL="457200" lvl="1" indent="0">
              <a:buNone/>
            </a:pPr>
            <a:endParaRPr lang="en-US" sz="1200"/>
          </a:p>
        </p:txBody>
      </p:sp>
      <p:pic>
        <p:nvPicPr>
          <p:cNvPr id="1026" name="Picture 2" descr="Coyote – WildsafeBC">
            <a:extLst>
              <a:ext uri="{FF2B5EF4-FFF2-40B4-BE49-F238E27FC236}">
                <a16:creationId xmlns:a16="http://schemas.microsoft.com/office/drawing/2014/main" id="{EC294C44-0D23-39EA-0175-63E9E9FD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17399"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2EE5D-8011-93EF-AFF7-A5FC03D44048}"/>
              </a:ext>
            </a:extLst>
          </p:cNvPr>
          <p:cNvSpPr txBox="1"/>
          <p:nvPr/>
        </p:nvSpPr>
        <p:spPr>
          <a:xfrm>
            <a:off x="10933400" y="6477368"/>
            <a:ext cx="168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Wildsafebc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3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1E4B3-D3B9-52E1-06FB-ED3C74027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Invasive Species 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9FA96-784B-E410-0F6B-69832635B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/>
              <a:t>	Modified habitat - Modified populations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Many invasive and introduced species impact wildlife relative to urban areas </a:t>
            </a:r>
          </a:p>
          <a:p>
            <a:pPr lvl="1"/>
            <a:r>
              <a:rPr lang="en-US" sz="2000"/>
              <a:t>Includes Rats (</a:t>
            </a:r>
            <a:r>
              <a:rPr lang="en-US" sz="2000" i="1"/>
              <a:t>R. </a:t>
            </a:r>
            <a:r>
              <a:rPr lang="en-US" sz="2000" i="1" err="1"/>
              <a:t>rattus</a:t>
            </a:r>
            <a:r>
              <a:rPr lang="en-US" sz="2000" i="1"/>
              <a:t> </a:t>
            </a:r>
            <a:r>
              <a:rPr lang="en-US" sz="2000"/>
              <a:t>and </a:t>
            </a:r>
            <a:r>
              <a:rPr lang="en-US" sz="2000" i="1"/>
              <a:t>R. norvegicus</a:t>
            </a:r>
            <a:r>
              <a:rPr lang="en-US" sz="2000"/>
              <a:t>), Virginia Opossum </a:t>
            </a:r>
          </a:p>
          <a:p>
            <a:pPr lvl="1"/>
            <a:endParaRPr lang="en-US" sz="2000" i="1"/>
          </a:p>
          <a:p>
            <a:r>
              <a:rPr lang="en-US" sz="2000"/>
              <a:t>Cats impacting bird populations </a:t>
            </a:r>
          </a:p>
          <a:p>
            <a:pPr lvl="1"/>
            <a:r>
              <a:rPr lang="en-US" sz="2000"/>
              <a:t>In Canada alone, 100 million birds are killed annually by house cats </a:t>
            </a:r>
          </a:p>
          <a:p>
            <a:pPr lvl="1"/>
            <a:r>
              <a:rPr lang="en-US" sz="2000"/>
              <a:t>Feral cats can significantly impact bird and small vertebrate populations</a:t>
            </a:r>
          </a:p>
          <a:p>
            <a:endParaRPr lang="en-US" sz="2000"/>
          </a:p>
        </p:txBody>
      </p:sp>
      <p:pic>
        <p:nvPicPr>
          <p:cNvPr id="2050" name="Picture 2" descr="5 Surprising Diseases Norway Rats Carry">
            <a:extLst>
              <a:ext uri="{FF2B5EF4-FFF2-40B4-BE49-F238E27FC236}">
                <a16:creationId xmlns:a16="http://schemas.microsoft.com/office/drawing/2014/main" id="{AEFB2B6B-EC88-EA34-540A-6530E38A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r="16370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2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591DA-B1BA-96B3-C198-82E0375E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Roads and Wildlife </a:t>
            </a:r>
          </a:p>
        </p:txBody>
      </p:sp>
      <p:pic>
        <p:nvPicPr>
          <p:cNvPr id="4" name="Content Placeholder 3" descr="A map of british columbia&#10;&#10;AI-generated content may be incorrect.">
            <a:extLst>
              <a:ext uri="{FF2B5EF4-FFF2-40B4-BE49-F238E27FC236}">
                <a16:creationId xmlns:a16="http://schemas.microsoft.com/office/drawing/2014/main" id="{C427FFD7-AA3D-EBEB-1EDA-5E7E4B8B0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221" y="23261"/>
            <a:ext cx="5361247" cy="452058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D9A8F-30A4-E510-4230-53B26DA6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471234"/>
            <a:ext cx="5471160" cy="3624642"/>
          </a:xfrm>
          <a:prstGeom prst="rect">
            <a:avLst/>
          </a:prstGeom>
          <a:ln>
            <a:noFill/>
          </a:ln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87247-02F0-2901-F3BC-3BF13162206C}"/>
              </a:ext>
            </a:extLst>
          </p:cNvPr>
          <p:cNvSpPr txBox="1"/>
          <p:nvPr/>
        </p:nvSpPr>
        <p:spPr>
          <a:xfrm>
            <a:off x="5654841" y="4480471"/>
            <a:ext cx="4722956" cy="172269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719,000 km of roads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~ 10,000 km add annually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EBB27-A040-8805-98EB-58EC9F1B0EA2}"/>
              </a:ext>
            </a:extLst>
          </p:cNvPr>
          <p:cNvSpPr txBox="1"/>
          <p:nvPr/>
        </p:nvSpPr>
        <p:spPr>
          <a:xfrm>
            <a:off x="9150803" y="6594171"/>
            <a:ext cx="304195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</a:rPr>
              <a:t>Credit: Government of BC - Lands &amp; Forests. 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25986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8AED0-7AEE-1C68-0E0E-8DA2A12A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/>
              <a:t>Forestry  Roads</a:t>
            </a:r>
            <a:endParaRPr lang="en-US"/>
          </a:p>
        </p:txBody>
      </p:sp>
      <p:pic>
        <p:nvPicPr>
          <p:cNvPr id="5" name="Picture 4" descr="A winding road through a forest&#10;&#10;AI-generated content may be incorrect.">
            <a:extLst>
              <a:ext uri="{FF2B5EF4-FFF2-40B4-BE49-F238E27FC236}">
                <a16:creationId xmlns:a16="http://schemas.microsoft.com/office/drawing/2014/main" id="{573706F6-CF33-C25A-558A-823A1693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45" b="-2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Content Placeholder 3" descr="A construction vehicle on a road&#10;&#10;AI-generated content may be incorrect.">
            <a:extLst>
              <a:ext uri="{FF2B5EF4-FFF2-40B4-BE49-F238E27FC236}">
                <a16:creationId xmlns:a16="http://schemas.microsoft.com/office/drawing/2014/main" id="{7A7F64D4-513D-72EC-1F27-1C79594D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1" r="-1" b="-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9A2B78-15EB-74C0-347D-96CEFE98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635427"/>
            <a:ext cx="7266578" cy="1576010"/>
          </a:xfrm>
        </p:spPr>
        <p:txBody>
          <a:bodyPr anchor="ctr">
            <a:normAutofit fontScale="92500"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/>
              <a:t>Threaten biodiversity and ecosystem health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Increase accessibility to humans and predators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Expensive, controversial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48D2E-A64C-B640-74CF-0724BF17691D}"/>
              </a:ext>
            </a:extLst>
          </p:cNvPr>
          <p:cNvSpPr txBox="1"/>
          <p:nvPr/>
        </p:nvSpPr>
        <p:spPr>
          <a:xfrm>
            <a:off x="10002761" y="3924905"/>
            <a:ext cx="241904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ea typeface="+mn-lt"/>
                <a:cs typeface="+mn-lt"/>
              </a:rPr>
              <a:t>Credit: Wildernesscommittee.org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E9632-D90C-C095-AA06-92CF5FE5CE18}"/>
              </a:ext>
            </a:extLst>
          </p:cNvPr>
          <p:cNvSpPr txBox="1"/>
          <p:nvPr/>
        </p:nvSpPr>
        <p:spPr>
          <a:xfrm>
            <a:off x="3992637" y="3920067"/>
            <a:ext cx="2096106" cy="267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Credit: Ancientforestalliance.org</a:t>
            </a:r>
          </a:p>
        </p:txBody>
      </p:sp>
    </p:spTree>
    <p:extLst>
      <p:ext uri="{BB962C8B-B14F-4D97-AF65-F5344CB8AC3E}">
        <p14:creationId xmlns:p14="http://schemas.microsoft.com/office/powerpoint/2010/main" val="300560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eer with antlers on a road&#10;&#10;AI-generated content may be incorrect.">
            <a:extLst>
              <a:ext uri="{FF2B5EF4-FFF2-40B4-BE49-F238E27FC236}">
                <a16:creationId xmlns:a16="http://schemas.microsoft.com/office/drawing/2014/main" id="{31ACCCCC-063D-361B-42FD-27793045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51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F5D39-508C-A235-05A4-753173F3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Wildlife Vehicle Collisions (WVC)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F06D1-03A3-5F99-0173-64489D77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94677"/>
            <a:ext cx="4454516" cy="398030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200">
                <a:solidFill>
                  <a:srgbClr val="FF0000"/>
                </a:solidFill>
              </a:rPr>
              <a:t>11,000</a:t>
            </a:r>
            <a:r>
              <a:rPr lang="en-US" sz="2200"/>
              <a:t> WVC reported annually in BC.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~ 6,000 occurring on BC highways.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Unreported incidents put number closer to </a:t>
            </a:r>
            <a:r>
              <a:rPr lang="en-US" sz="2200">
                <a:solidFill>
                  <a:srgbClr val="FF0000"/>
                </a:solidFill>
              </a:rPr>
              <a:t>23,000</a:t>
            </a:r>
            <a:r>
              <a:rPr lang="en-US" sz="2200"/>
              <a:t> collisions.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Provincial estimates: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200"/>
              <a:t>75% with deer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200"/>
              <a:t>15% with bears, elk or moose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200"/>
              <a:t>10% other species</a:t>
            </a:r>
            <a:br>
              <a:rPr lang="en-US" sz="1700"/>
            </a:br>
            <a:br>
              <a:rPr lang="en-US" sz="1700"/>
            </a:br>
            <a:endParaRPr lang="en-US" sz="1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44E42C-4F56-20C1-6D80-CE8192A104C4}"/>
              </a:ext>
            </a:extLst>
          </p:cNvPr>
          <p:cNvSpPr txBox="1"/>
          <p:nvPr/>
        </p:nvSpPr>
        <p:spPr>
          <a:xfrm>
            <a:off x="3024" y="6594928"/>
            <a:ext cx="284389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+mn-lt"/>
                <a:cs typeface="+mn-lt"/>
              </a:rPr>
              <a:t>Credit: Kunes, Oct 2023.</a:t>
            </a: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12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D89E69547A140841D12B229DD2E72" ma:contentTypeVersion="4" ma:contentTypeDescription="Create a new document." ma:contentTypeScope="" ma:versionID="e22c1879cad3d7a4617882c592c895fd">
  <xsd:schema xmlns:xsd="http://www.w3.org/2001/XMLSchema" xmlns:xs="http://www.w3.org/2001/XMLSchema" xmlns:p="http://schemas.microsoft.com/office/2006/metadata/properties" xmlns:ns2="86dd7a95-7f16-45e3-bbd8-b566c49c4156" targetNamespace="http://schemas.microsoft.com/office/2006/metadata/properties" ma:root="true" ma:fieldsID="ebb535041b89472e49421dcc655ff7f0" ns2:_="">
    <xsd:import namespace="86dd7a95-7f16-45e3-bbd8-b566c49c41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d7a95-7f16-45e3-bbd8-b566c49c4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02E577-562B-44D2-952E-DAE4C9352D33}">
  <ds:schemaRefs>
    <ds:schemaRef ds:uri="86dd7a95-7f16-45e3-bbd8-b566c49c41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06F9CF-CF1B-43B0-B537-257357CBEF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A92CED-7932-4018-B2C5-A50BBCA48706}">
  <ds:schemaRefs>
    <ds:schemaRef ds:uri="86dd7a95-7f16-45e3-bbd8-b566c49c41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1659</Words>
  <Application>Microsoft Macintosh PowerPoint</Application>
  <PresentationFormat>Widescreen</PresentationFormat>
  <Paragraphs>124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Failures in Urban Wildlife Management</vt:lpstr>
      <vt:lpstr>What is the purpose and tools of urban wildlife management ?</vt:lpstr>
      <vt:lpstr>Urban Waste and Wildlife</vt:lpstr>
      <vt:lpstr>Urban Waste Management</vt:lpstr>
      <vt:lpstr>Wildlife Conflicts</vt:lpstr>
      <vt:lpstr>Invasive Species </vt:lpstr>
      <vt:lpstr>Roads and Wildlife </vt:lpstr>
      <vt:lpstr>Forestry  Roads</vt:lpstr>
      <vt:lpstr>Wildlife Vehicle Collisions (WVC)</vt:lpstr>
      <vt:lpstr>Road Mortality with Small Species</vt:lpstr>
      <vt:lpstr>Habitat Fragmentation</vt:lpstr>
      <vt:lpstr>Agriculture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Failures in Urban Wildlife Management</dc:title>
  <dc:creator>Tegan Heshka</dc:creator>
  <cp:lastModifiedBy>Paige Skofteby</cp:lastModifiedBy>
  <cp:revision>4</cp:revision>
  <dcterms:created xsi:type="dcterms:W3CDTF">2025-01-08T00:48:57Z</dcterms:created>
  <dcterms:modified xsi:type="dcterms:W3CDTF">2025-01-21T23:47:32Z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0x01010058FD89E69547A140841D12B229DD2E72</vt:lpwstr>
  </property>
</Properties>
</file>