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7" r:id="rId2"/>
    <p:sldId id="258" r:id="rId3"/>
    <p:sldId id="260" r:id="rId4"/>
    <p:sldId id="259" r:id="rId5"/>
    <p:sldId id="261" r:id="rId6"/>
    <p:sldId id="262" r:id="rId7"/>
    <p:sldId id="284" r:id="rId8"/>
    <p:sldId id="275" r:id="rId9"/>
    <p:sldId id="264" r:id="rId10"/>
    <p:sldId id="263" r:id="rId11"/>
    <p:sldId id="276" r:id="rId12"/>
    <p:sldId id="285" r:id="rId13"/>
    <p:sldId id="278" r:id="rId14"/>
    <p:sldId id="279" r:id="rId15"/>
    <p:sldId id="280" r:id="rId16"/>
    <p:sldId id="281" r:id="rId17"/>
    <p:sldId id="283" r:id="rId18"/>
    <p:sldId id="286" r:id="rId19"/>
    <p:sldId id="271" r:id="rId20"/>
    <p:sldId id="2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2F7"/>
    <a:srgbClr val="1CD0C4"/>
    <a:srgbClr val="E3FBD7"/>
    <a:srgbClr val="006758"/>
    <a:srgbClr val="008D79"/>
    <a:srgbClr val="063E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51" autoAdjust="0"/>
    <p:restoredTop sz="96325"/>
  </p:normalViewPr>
  <p:slideViewPr>
    <p:cSldViewPr snapToGrid="0">
      <p:cViewPr>
        <p:scale>
          <a:sx n="94" d="100"/>
          <a:sy n="94" d="100"/>
        </p:scale>
        <p:origin x="816" y="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D18B3-5327-F0BE-B07A-DDED1397FB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BE191D-5563-F1DB-11F3-EA532020AE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FFD585-C2ED-348B-F03B-DF6917DAE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40C48-9F8E-3746-B55B-8ECADC652284}" type="datetimeFigureOut">
              <a:rPr lang="en-US" smtClean="0"/>
              <a:t>3/25/25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0F705-2374-DB25-365D-CE5A20C31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983A4-6DBE-D9BA-8AB2-57DEF096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A0AC7-D716-0E4C-9B0A-47D992065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091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EC6EF-9C38-977F-59FE-2AE776922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B7BA5-4AE9-F082-FD80-C485275859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C09DB-914E-7B5D-17C6-BC39C9C73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40C48-9F8E-3746-B55B-8ECADC652284}" type="datetimeFigureOut">
              <a:rPr lang="en-US" smtClean="0"/>
              <a:t>3/25/25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98FD9-E470-F0DF-4727-EBB80262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8F245-8C05-E3A9-C0B4-EF68B062B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A0AC7-D716-0E4C-9B0A-47D992065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87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869FFE-D2EF-6448-4655-AF4C54C6B5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85F84D-6291-4FE4-2605-78CC4B6F0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2B92E8-54C1-AEF1-56C8-462828CD0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40C48-9F8E-3746-B55B-8ECADC652284}" type="datetimeFigureOut">
              <a:rPr lang="en-US" smtClean="0"/>
              <a:t>3/25/25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76E195-9ADE-1DD5-3D78-EB1AF3FA2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8EE314-E219-BD39-96D1-F2835D3C2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A0AC7-D716-0E4C-9B0A-47D992065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32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33898-B83D-8875-6DED-5193AC4F2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12A10-4AC1-07F9-3D71-F2665D24BC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678227-ED0D-D1A9-A339-11CC758C2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40C48-9F8E-3746-B55B-8ECADC652284}" type="datetimeFigureOut">
              <a:rPr lang="en-US" smtClean="0"/>
              <a:t>3/25/25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32E57-FBC1-5D1A-0C16-D7D3B595D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7F37B8-239A-D823-667A-435924E68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A0AC7-D716-0E4C-9B0A-47D992065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567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5ECE3-6D5F-712F-625A-46611DB03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1B8777-AD5B-1326-7582-858C94A94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3CEA1-1D08-466B-5B95-2EDCCE8B8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40C48-9F8E-3746-B55B-8ECADC652284}" type="datetimeFigureOut">
              <a:rPr lang="en-US" smtClean="0"/>
              <a:t>3/25/25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6F143-096F-466C-10EE-B4228C0A8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C92C8-E6C1-9A97-98B5-4A6A31077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A0AC7-D716-0E4C-9B0A-47D992065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64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C1053-CE6E-8457-94C7-F60A08D6B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32F43-AEE7-3D7A-B60B-31F3FA7426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2C08F-374A-7BAD-293F-C595331494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A9881C-5D0F-C71B-4E10-5938E6084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40C48-9F8E-3746-B55B-8ECADC652284}" type="datetimeFigureOut">
              <a:rPr lang="en-US" smtClean="0"/>
              <a:t>3/25/25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9A4F1D-DC39-FA20-5BA8-88520A4C7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CD6D7D-A983-9811-DA90-7C0B72C8A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A0AC7-D716-0E4C-9B0A-47D992065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468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97B93-CEF9-83FD-D3F6-AE6F0E939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1B5A8D-7BC1-40DD-C418-C2BB80C5F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CA9AED-0EE2-509B-DFF1-2712C5CF71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7A88A9-F13A-D0DE-AD27-0AC2FB1CB1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F8D1F5-C721-EBBC-122D-3B7C4B4689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834EA8-1E96-8B7E-CBEA-C49B7B800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40C48-9F8E-3746-B55B-8ECADC652284}" type="datetimeFigureOut">
              <a:rPr lang="en-US" smtClean="0"/>
              <a:t>3/25/25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9A50D1-8290-DC00-01BD-682CBB0E7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49C435-451D-B3AC-AE3C-F753A3116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A0AC7-D716-0E4C-9B0A-47D992065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90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95A21-4515-9175-D740-B69C13BF1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F948DB-51AC-A1FD-4591-026EABE3D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40C48-9F8E-3746-B55B-8ECADC652284}" type="datetimeFigureOut">
              <a:rPr lang="en-US" smtClean="0"/>
              <a:t>3/25/25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35BD46-82FA-67F8-0E23-D1AEF610C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7BBAB8-1337-B5B7-30E5-CDF1DE83B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A0AC7-D716-0E4C-9B0A-47D992065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86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52694F-9E7D-F1EE-CE75-6FFB25CA2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40C48-9F8E-3746-B55B-8ECADC652284}" type="datetimeFigureOut">
              <a:rPr lang="en-US" smtClean="0"/>
              <a:t>3/25/25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47A4B1-901E-CE00-2154-DDD2950A8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557C2-890B-2673-3222-A7EC139EA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A0AC7-D716-0E4C-9B0A-47D992065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41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28127-73E4-A581-2A31-57C8740BC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D92C6-0225-4AAD-FF3E-D8CFD1C7F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A850F2-2B8F-0A37-0972-5DC94885CD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7D949D-C7D5-1175-0F82-4F98A5767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40C48-9F8E-3746-B55B-8ECADC652284}" type="datetimeFigureOut">
              <a:rPr lang="en-US" smtClean="0"/>
              <a:t>3/25/25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54329D-6173-7069-9FCC-15A12950D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258347-9F8F-3317-97DC-67A71B97C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A0AC7-D716-0E4C-9B0A-47D992065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245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B95AD-1403-5018-5278-73650992F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40A065-E023-9C5A-DF9C-4161079BD8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DEC8C7-52C2-3732-AAE6-BBFD7003EB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821973-C50E-A560-1051-87D1E5D75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40C48-9F8E-3746-B55B-8ECADC652284}" type="datetimeFigureOut">
              <a:rPr lang="en-US" smtClean="0"/>
              <a:t>3/25/25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07675-0638-82F5-D2EB-C53045369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65600C-F979-F9D0-D676-62461D412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A0AC7-D716-0E4C-9B0A-47D992065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368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9541EE-4739-793F-7525-E93B44749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9F5FF0-4C0C-5AD0-2E2C-6D4627F50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CE9C2-47FE-10A4-42BF-24FF204378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040C48-9F8E-3746-B55B-8ECADC652284}" type="datetimeFigureOut">
              <a:rPr lang="en-US" smtClean="0"/>
              <a:t>3/25/25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B4560-94FE-F2BA-95B0-20F567C525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89737F-9D92-222E-21BB-0C227400A3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6A0AC7-D716-0E4C-9B0A-47D992065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78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egenerating a Post-Fire Landscape in the Interior Douglas-Fir Zone">
            <a:extLst>
              <a:ext uri="{FF2B5EF4-FFF2-40B4-BE49-F238E27FC236}">
                <a16:creationId xmlns:a16="http://schemas.microsoft.com/office/drawing/2014/main" id="{48F62A9A-1794-8306-73C2-DD1907148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70" y="10"/>
            <a:ext cx="12188930" cy="685799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D7FDE58A-5D73-7BCB-8F5F-B34569A0C3AD}"/>
              </a:ext>
            </a:extLst>
          </p:cNvPr>
          <p:cNvSpPr txBox="1">
            <a:spLocks/>
          </p:cNvSpPr>
          <p:nvPr/>
        </p:nvSpPr>
        <p:spPr>
          <a:xfrm>
            <a:off x="976190" y="3292556"/>
            <a:ext cx="10239619" cy="16557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  <a:latin typeface=""/>
              </a:rPr>
              <a:t>Assessing the changes in plant community composition following a post-fire seeding treatment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E2AC373-B932-00CA-8358-A1B240638B48}"/>
              </a:ext>
            </a:extLst>
          </p:cNvPr>
          <p:cNvSpPr txBox="1">
            <a:spLocks/>
          </p:cNvSpPr>
          <p:nvPr/>
        </p:nvSpPr>
        <p:spPr>
          <a:xfrm>
            <a:off x="2851608" y="1913244"/>
            <a:ext cx="7329456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bg1"/>
                </a:solidFill>
                <a:latin typeface=""/>
              </a:rPr>
              <a:t>A decade of change:</a:t>
            </a:r>
            <a:br>
              <a:rPr lang="en-US" sz="6000" dirty="0">
                <a:solidFill>
                  <a:schemeClr val="bg1"/>
                </a:solidFill>
                <a:latin typeface=""/>
              </a:rPr>
            </a:br>
            <a:endParaRPr lang="en-US" sz="6000" dirty="0">
              <a:solidFill>
                <a:schemeClr val="bg1"/>
              </a:solidFill>
              <a:latin typeface="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58052B-C3E7-222D-EB1D-14436BE76186}"/>
              </a:ext>
            </a:extLst>
          </p:cNvPr>
          <p:cNvSpPr txBox="1"/>
          <p:nvPr/>
        </p:nvSpPr>
        <p:spPr>
          <a:xfrm>
            <a:off x="4452933" y="5379939"/>
            <a:ext cx="3449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"/>
              </a:rPr>
              <a:t>By Paige Skofteby</a:t>
            </a:r>
          </a:p>
        </p:txBody>
      </p:sp>
    </p:spTree>
    <p:extLst>
      <p:ext uri="{BB962C8B-B14F-4D97-AF65-F5344CB8AC3E}">
        <p14:creationId xmlns:p14="http://schemas.microsoft.com/office/powerpoint/2010/main" val="414283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1A784BF-09DB-448D-99FC-B49DFC660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311BDC-7571-38A4-C699-30F0153CA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5052"/>
            <a:ext cx="3093720" cy="1645920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000" kern="1200" dirty="0">
                <a:latin typeface=""/>
              </a:rPr>
              <a:t>Data Collection</a:t>
            </a:r>
          </a:p>
        </p:txBody>
      </p:sp>
      <p:pic>
        <p:nvPicPr>
          <p:cNvPr id="5" name="Picture 4" descr="A person bending over on a log&#10;&#10;AI-generated content may be incorrect.">
            <a:extLst>
              <a:ext uri="{FF2B5EF4-FFF2-40B4-BE49-F238E27FC236}">
                <a16:creationId xmlns:a16="http://schemas.microsoft.com/office/drawing/2014/main" id="{B5D51FFC-9FFA-D1B0-9CAC-F74E31030A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 rot="5400000">
            <a:off x="-79258" y="36715"/>
            <a:ext cx="4020251" cy="3946822"/>
          </a:xfrm>
          <a:prstGeom prst="rect">
            <a:avLst/>
          </a:prstGeom>
        </p:spPr>
      </p:pic>
      <p:pic>
        <p:nvPicPr>
          <p:cNvPr id="7" name="Picture 6" descr="A aerial view of a landscape&#10;&#10;AI-generated content may be incorrect.">
            <a:extLst>
              <a:ext uri="{FF2B5EF4-FFF2-40B4-BE49-F238E27FC236}">
                <a16:creationId xmlns:a16="http://schemas.microsoft.com/office/drawing/2014/main" id="{B005C8C3-EB4A-E2A5-59FB-19D5E5F826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4120896" y="13406"/>
            <a:ext cx="3946824" cy="402025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5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Content Placeholder 4" descr="A person holding a metal detector&#10;&#10;AI-generated content may be incorrect.">
            <a:extLst>
              <a:ext uri="{FF2B5EF4-FFF2-40B4-BE49-F238E27FC236}">
                <a16:creationId xmlns:a16="http://schemas.microsoft.com/office/drawing/2014/main" id="{78ABB7B2-A706-2D2D-3350-5D5951E548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 rot="5400000">
            <a:off x="8208460" y="50699"/>
            <a:ext cx="4020254" cy="39468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E1B29D8-553A-0ADA-B828-8F020BAB9449}"/>
              </a:ext>
            </a:extLst>
          </p:cNvPr>
          <p:cNvSpPr txBox="1"/>
          <p:nvPr/>
        </p:nvSpPr>
        <p:spPr>
          <a:xfrm>
            <a:off x="4646844" y="4461563"/>
            <a:ext cx="69907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"/>
              </a:rPr>
              <a:t>Permanent metal stakes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"/>
              </a:rPr>
              <a:t>Five 50 m transect lines in each treatment plot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"/>
              </a:rPr>
              <a:t>Vascular plant species identified using canopy cover method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"/>
              </a:rPr>
              <a:t> 20 cm x 50 cm quadrants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6C24DB-C61B-D912-B889-BEE2E85CCBBD}"/>
              </a:ext>
            </a:extLst>
          </p:cNvPr>
          <p:cNvSpPr/>
          <p:nvPr/>
        </p:nvSpPr>
        <p:spPr>
          <a:xfrm rot="19872910">
            <a:off x="6271850" y="2046469"/>
            <a:ext cx="318209" cy="52882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972015-8BB4-8421-CFE1-E9D4A854272D}"/>
              </a:ext>
            </a:extLst>
          </p:cNvPr>
          <p:cNvSpPr/>
          <p:nvPr/>
        </p:nvSpPr>
        <p:spPr>
          <a:xfrm rot="19872910">
            <a:off x="6520726" y="1497595"/>
            <a:ext cx="318209" cy="52882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6145CC8-E722-8C35-C530-605E5CB3D61C}"/>
              </a:ext>
            </a:extLst>
          </p:cNvPr>
          <p:cNvSpPr/>
          <p:nvPr/>
        </p:nvSpPr>
        <p:spPr>
          <a:xfrm rot="19872910">
            <a:off x="7113247" y="1534016"/>
            <a:ext cx="318209" cy="52882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B940F1C-E7D5-9835-B366-D74BD36FF33D}"/>
              </a:ext>
            </a:extLst>
          </p:cNvPr>
          <p:cNvSpPr/>
          <p:nvPr/>
        </p:nvSpPr>
        <p:spPr>
          <a:xfrm rot="19872910">
            <a:off x="5659371" y="2033059"/>
            <a:ext cx="318209" cy="52882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797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0E922-012D-DC61-E468-565B70E25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510548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"/>
              </a:rPr>
              <a:t>Data Analysis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7A5DF5F-4733-8D51-593B-AAB8875C3D24}"/>
              </a:ext>
            </a:extLst>
          </p:cNvPr>
          <p:cNvSpPr/>
          <p:nvPr/>
        </p:nvSpPr>
        <p:spPr>
          <a:xfrm>
            <a:off x="2996036" y="3668682"/>
            <a:ext cx="2969342" cy="279996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724DB3D-3E62-B214-EBF7-638B643A0A32}"/>
              </a:ext>
            </a:extLst>
          </p:cNvPr>
          <p:cNvSpPr/>
          <p:nvPr/>
        </p:nvSpPr>
        <p:spPr>
          <a:xfrm>
            <a:off x="6012694" y="1694700"/>
            <a:ext cx="2969342" cy="279996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7FB4788-14B3-B8E5-EAAE-D406B9515018}"/>
              </a:ext>
            </a:extLst>
          </p:cNvPr>
          <p:cNvSpPr/>
          <p:nvPr/>
        </p:nvSpPr>
        <p:spPr>
          <a:xfrm>
            <a:off x="9029352" y="3429000"/>
            <a:ext cx="2969342" cy="279996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966450-CAE4-EF07-14D9-CED489F397BE}"/>
              </a:ext>
            </a:extLst>
          </p:cNvPr>
          <p:cNvSpPr txBox="1"/>
          <p:nvPr/>
        </p:nvSpPr>
        <p:spPr>
          <a:xfrm>
            <a:off x="3443880" y="4009432"/>
            <a:ext cx="1995948" cy="1702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latin typeface=""/>
              </a:rPr>
              <a:t>Shannon’s diversity index to identify species richness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E59B66-0D50-FF40-1BDB-23F14F2D6F7C}"/>
              </a:ext>
            </a:extLst>
          </p:cNvPr>
          <p:cNvSpPr txBox="1"/>
          <p:nvPr/>
        </p:nvSpPr>
        <p:spPr>
          <a:xfrm>
            <a:off x="6342074" y="2395708"/>
            <a:ext cx="2310581" cy="1287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latin typeface=""/>
              </a:rPr>
              <a:t>Simpson’s diversity index to assess dominance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A5758-8416-6FE0-AE5D-9A48D4409DFD}"/>
              </a:ext>
            </a:extLst>
          </p:cNvPr>
          <p:cNvSpPr/>
          <p:nvPr/>
        </p:nvSpPr>
        <p:spPr>
          <a:xfrm>
            <a:off x="150093" y="1789335"/>
            <a:ext cx="2969342" cy="279996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97DB03-C99A-ED49-F9F6-CABE66E685AD}"/>
              </a:ext>
            </a:extLst>
          </p:cNvPr>
          <p:cNvSpPr txBox="1"/>
          <p:nvPr/>
        </p:nvSpPr>
        <p:spPr>
          <a:xfrm>
            <a:off x="376482" y="2474183"/>
            <a:ext cx="2516563" cy="1287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latin typeface=""/>
              </a:rPr>
              <a:t>Two-way ANOVA used to test for mean cover differences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AB02AE-5BC9-28DC-5598-7A606F532281}"/>
              </a:ext>
            </a:extLst>
          </p:cNvPr>
          <p:cNvSpPr txBox="1"/>
          <p:nvPr/>
        </p:nvSpPr>
        <p:spPr>
          <a:xfrm>
            <a:off x="9389904" y="4009432"/>
            <a:ext cx="2248238" cy="1298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/>
              <a:t>Histograms for visual representation </a:t>
            </a:r>
          </a:p>
        </p:txBody>
      </p:sp>
    </p:spTree>
    <p:extLst>
      <p:ext uri="{BB962C8B-B14F-4D97-AF65-F5344CB8AC3E}">
        <p14:creationId xmlns:p14="http://schemas.microsoft.com/office/powerpoint/2010/main" val="1726821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DBB1CD0-C017-BA1F-EB78-70C44325FD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079726"/>
              </p:ext>
            </p:extLst>
          </p:nvPr>
        </p:nvGraphicFramePr>
        <p:xfrm>
          <a:off x="841611" y="1202227"/>
          <a:ext cx="10508777" cy="2296679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1982615">
                  <a:extLst>
                    <a:ext uri="{9D8B030D-6E8A-4147-A177-3AD203B41FA5}">
                      <a16:colId xmlns:a16="http://schemas.microsoft.com/office/drawing/2014/main" val="1008771013"/>
                    </a:ext>
                  </a:extLst>
                </a:gridCol>
                <a:gridCol w="1578312">
                  <a:extLst>
                    <a:ext uri="{9D8B030D-6E8A-4147-A177-3AD203B41FA5}">
                      <a16:colId xmlns:a16="http://schemas.microsoft.com/office/drawing/2014/main" val="1287731753"/>
                    </a:ext>
                  </a:extLst>
                </a:gridCol>
                <a:gridCol w="1737985">
                  <a:extLst>
                    <a:ext uri="{9D8B030D-6E8A-4147-A177-3AD203B41FA5}">
                      <a16:colId xmlns:a16="http://schemas.microsoft.com/office/drawing/2014/main" val="2287447021"/>
                    </a:ext>
                  </a:extLst>
                </a:gridCol>
                <a:gridCol w="1737985">
                  <a:extLst>
                    <a:ext uri="{9D8B030D-6E8A-4147-A177-3AD203B41FA5}">
                      <a16:colId xmlns:a16="http://schemas.microsoft.com/office/drawing/2014/main" val="695912658"/>
                    </a:ext>
                  </a:extLst>
                </a:gridCol>
                <a:gridCol w="1735940">
                  <a:extLst>
                    <a:ext uri="{9D8B030D-6E8A-4147-A177-3AD203B41FA5}">
                      <a16:colId xmlns:a16="http://schemas.microsoft.com/office/drawing/2014/main" val="4125831875"/>
                    </a:ext>
                  </a:extLst>
                </a:gridCol>
                <a:gridCol w="1735940">
                  <a:extLst>
                    <a:ext uri="{9D8B030D-6E8A-4147-A177-3AD203B41FA5}">
                      <a16:colId xmlns:a16="http://schemas.microsoft.com/office/drawing/2014/main" val="1304505815"/>
                    </a:ext>
                  </a:extLst>
                </a:gridCol>
              </a:tblGrid>
              <a:tr h="98993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000" kern="100" dirty="0">
                          <a:effectLst/>
                          <a:latin typeface="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000" kern="100" dirty="0">
                          <a:effectLst/>
                          <a:latin typeface=""/>
                        </a:rPr>
                        <a:t>Origin</a:t>
                      </a:r>
                      <a:endParaRPr lang="en-CA" sz="2000" kern="100" dirty="0">
                        <a:effectLst/>
                        <a:latin typeface="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000" kern="100">
                          <a:effectLst/>
                          <a:latin typeface=""/>
                        </a:rPr>
                        <a:t>Mean Cover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000" kern="100">
                          <a:effectLst/>
                          <a:latin typeface=""/>
                        </a:rPr>
                        <a:t>Control</a:t>
                      </a:r>
                      <a:endParaRPr lang="en-CA" sz="2000" kern="100">
                        <a:effectLst/>
                        <a:latin typeface="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000" kern="100">
                          <a:effectLst/>
                          <a:latin typeface=""/>
                        </a:rPr>
                        <a:t>Mean Cover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000" kern="100">
                          <a:effectLst/>
                          <a:latin typeface=""/>
                        </a:rPr>
                        <a:t>Treatment</a:t>
                      </a:r>
                      <a:endParaRPr lang="en-CA" sz="2000" kern="100">
                        <a:effectLst/>
                        <a:latin typeface="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000" kern="100">
                          <a:effectLst/>
                          <a:latin typeface="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000" kern="100">
                          <a:effectLst/>
                          <a:latin typeface=""/>
                        </a:rPr>
                        <a:t>P value</a:t>
                      </a:r>
                      <a:endParaRPr lang="en-CA" sz="2000" kern="100">
                        <a:effectLst/>
                        <a:latin typeface="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072130"/>
                  </a:ext>
                </a:extLst>
              </a:tr>
              <a:tr h="3941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000" b="1" kern="100" dirty="0">
                          <a:effectLst/>
                          <a:latin typeface=""/>
                        </a:rPr>
                        <a:t>2014</a:t>
                      </a:r>
                      <a:endParaRPr lang="en-CA" sz="2000" b="1" kern="100" dirty="0">
                        <a:effectLst/>
                        <a:latin typeface="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673735" algn="ctr"/>
                        </a:tabLst>
                      </a:pPr>
                      <a:r>
                        <a:rPr lang="en-CA" sz="2000" b="1" kern="100" dirty="0">
                          <a:effectLst/>
                          <a:latin typeface=""/>
                        </a:rPr>
                        <a:t>2024</a:t>
                      </a:r>
                      <a:endParaRPr lang="en-CA" sz="2000" b="1" kern="100" dirty="0">
                        <a:effectLst/>
                        <a:latin typeface="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000" b="1" kern="100" dirty="0">
                          <a:effectLst/>
                          <a:latin typeface=""/>
                        </a:rPr>
                        <a:t>2014</a:t>
                      </a:r>
                      <a:endParaRPr lang="en-CA" sz="2000" b="1" kern="100" dirty="0">
                        <a:effectLst/>
                        <a:latin typeface="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000" b="1" kern="100" dirty="0">
                          <a:effectLst/>
                          <a:latin typeface=""/>
                        </a:rPr>
                        <a:t>2024</a:t>
                      </a:r>
                      <a:endParaRPr lang="en-CA" sz="2000" b="1" kern="100" dirty="0">
                        <a:effectLst/>
                        <a:latin typeface="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671075"/>
                  </a:ext>
                </a:extLst>
              </a:tr>
              <a:tr h="427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000" b="0" kern="100" dirty="0">
                          <a:effectLst/>
                          <a:latin typeface=""/>
                        </a:rPr>
                        <a:t>Native</a:t>
                      </a:r>
                      <a:endParaRPr lang="en-CA" sz="2000" b="0" kern="100" dirty="0">
                        <a:effectLst/>
                        <a:latin typeface="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000" kern="100" dirty="0">
                          <a:effectLst/>
                          <a:latin typeface=""/>
                        </a:rPr>
                        <a:t>3.05</a:t>
                      </a:r>
                      <a:endParaRPr lang="en-CA" sz="2000" kern="100" dirty="0">
                        <a:effectLst/>
                        <a:latin typeface="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000" kern="100" dirty="0">
                          <a:effectLst/>
                          <a:latin typeface=""/>
                        </a:rPr>
                        <a:t>1.88</a:t>
                      </a:r>
                      <a:endParaRPr lang="en-CA" sz="2000" kern="100" dirty="0">
                        <a:effectLst/>
                        <a:latin typeface="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000" kern="100" dirty="0">
                          <a:effectLst/>
                          <a:latin typeface=""/>
                        </a:rPr>
                        <a:t>1.28</a:t>
                      </a:r>
                      <a:endParaRPr lang="en-CA" sz="2000" kern="100" dirty="0">
                        <a:effectLst/>
                        <a:latin typeface="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000" kern="100">
                          <a:effectLst/>
                          <a:latin typeface=""/>
                        </a:rPr>
                        <a:t>0.57</a:t>
                      </a:r>
                      <a:endParaRPr lang="en-CA" sz="2000" kern="100">
                        <a:effectLst/>
                        <a:latin typeface="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000" kern="100">
                          <a:effectLst/>
                          <a:latin typeface=""/>
                        </a:rPr>
                        <a:t>0.0119</a:t>
                      </a:r>
                      <a:endParaRPr lang="en-CA" sz="2000" kern="100">
                        <a:effectLst/>
                        <a:latin typeface="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7822168"/>
                  </a:ext>
                </a:extLst>
              </a:tr>
              <a:tr h="4851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000" b="0" kern="100" dirty="0">
                          <a:effectLst/>
                          <a:latin typeface=""/>
                        </a:rPr>
                        <a:t>Exotic</a:t>
                      </a:r>
                      <a:endParaRPr lang="en-CA" sz="2000" b="0" kern="100" dirty="0">
                        <a:effectLst/>
                        <a:latin typeface="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000" kern="100">
                          <a:effectLst/>
                          <a:latin typeface=""/>
                        </a:rPr>
                        <a:t>5.41</a:t>
                      </a:r>
                      <a:endParaRPr lang="en-CA" sz="2000" kern="100">
                        <a:effectLst/>
                        <a:latin typeface="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000" kern="100" dirty="0">
                          <a:effectLst/>
                          <a:latin typeface=""/>
                        </a:rPr>
                        <a:t>6.54</a:t>
                      </a:r>
                      <a:endParaRPr lang="en-CA" sz="2000" kern="100" dirty="0">
                        <a:effectLst/>
                        <a:latin typeface="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000" kern="100">
                          <a:effectLst/>
                          <a:latin typeface=""/>
                        </a:rPr>
                        <a:t>5.95</a:t>
                      </a:r>
                      <a:endParaRPr lang="en-CA" sz="2000" kern="100">
                        <a:effectLst/>
                        <a:latin typeface="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000" kern="100">
                          <a:effectLst/>
                          <a:latin typeface=""/>
                        </a:rPr>
                        <a:t>9.53</a:t>
                      </a:r>
                      <a:endParaRPr lang="en-CA" sz="2000" kern="100">
                        <a:effectLst/>
                        <a:latin typeface="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000" kern="100" dirty="0">
                          <a:effectLst/>
                          <a:latin typeface=""/>
                        </a:rPr>
                        <a:t>0.554</a:t>
                      </a:r>
                      <a:endParaRPr lang="en-CA" sz="2000" kern="100" dirty="0">
                        <a:effectLst/>
                        <a:latin typeface="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93240181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25BCA0D-69D1-6469-FEEA-D635F1C027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217012"/>
              </p:ext>
            </p:extLst>
          </p:nvPr>
        </p:nvGraphicFramePr>
        <p:xfrm>
          <a:off x="841612" y="4603330"/>
          <a:ext cx="10508776" cy="1850695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2626657">
                  <a:extLst>
                    <a:ext uri="{9D8B030D-6E8A-4147-A177-3AD203B41FA5}">
                      <a16:colId xmlns:a16="http://schemas.microsoft.com/office/drawing/2014/main" val="235792228"/>
                    </a:ext>
                  </a:extLst>
                </a:gridCol>
                <a:gridCol w="2626657">
                  <a:extLst>
                    <a:ext uri="{9D8B030D-6E8A-4147-A177-3AD203B41FA5}">
                      <a16:colId xmlns:a16="http://schemas.microsoft.com/office/drawing/2014/main" val="446251462"/>
                    </a:ext>
                  </a:extLst>
                </a:gridCol>
                <a:gridCol w="2627731">
                  <a:extLst>
                    <a:ext uri="{9D8B030D-6E8A-4147-A177-3AD203B41FA5}">
                      <a16:colId xmlns:a16="http://schemas.microsoft.com/office/drawing/2014/main" val="1001321662"/>
                    </a:ext>
                  </a:extLst>
                </a:gridCol>
                <a:gridCol w="2627731">
                  <a:extLst>
                    <a:ext uri="{9D8B030D-6E8A-4147-A177-3AD203B41FA5}">
                      <a16:colId xmlns:a16="http://schemas.microsoft.com/office/drawing/2014/main" val="747607296"/>
                    </a:ext>
                  </a:extLst>
                </a:gridCol>
              </a:tblGrid>
              <a:tr h="7217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000" kern="100" dirty="0">
                          <a:effectLst/>
                        </a:rPr>
                        <a:t>Diversity Index</a:t>
                      </a:r>
                      <a:endParaRPr lang="en-CA" sz="2000" kern="100" dirty="0">
                        <a:effectLst/>
                        <a:latin typeface="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4400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000" kern="100" dirty="0">
                          <a:effectLst/>
                        </a:rPr>
                        <a:t>Control Mean</a:t>
                      </a:r>
                      <a:endParaRPr lang="en-CA" sz="2000" kern="100" dirty="0">
                        <a:effectLst/>
                        <a:latin typeface="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4400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000" kern="100" dirty="0">
                          <a:effectLst/>
                        </a:rPr>
                        <a:t>Treatment Mean</a:t>
                      </a:r>
                      <a:endParaRPr lang="en-CA" sz="2000" kern="100" dirty="0">
                        <a:effectLst/>
                        <a:latin typeface="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4400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000" kern="100" dirty="0">
                          <a:effectLst/>
                        </a:rPr>
                        <a:t>P value</a:t>
                      </a:r>
                      <a:endParaRPr lang="en-CA" sz="2000" kern="100" dirty="0">
                        <a:effectLst/>
                        <a:latin typeface="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44000" marB="0"/>
                </a:tc>
                <a:extLst>
                  <a:ext uri="{0D108BD9-81ED-4DB2-BD59-A6C34878D82A}">
                    <a16:rowId xmlns:a16="http://schemas.microsoft.com/office/drawing/2014/main" val="2943288698"/>
                  </a:ext>
                </a:extLst>
              </a:tr>
              <a:tr h="6014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000" b="0" kern="100" dirty="0">
                          <a:effectLst/>
                        </a:rPr>
                        <a:t>Shannon’s</a:t>
                      </a:r>
                      <a:endParaRPr lang="en-CA" sz="2000" b="0" kern="100" dirty="0">
                        <a:effectLst/>
                        <a:latin typeface="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000" kern="100">
                          <a:effectLst/>
                        </a:rPr>
                        <a:t>3.23</a:t>
                      </a:r>
                      <a:endParaRPr lang="en-CA" sz="2000" kern="100">
                        <a:effectLst/>
                        <a:latin typeface="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000" kern="100">
                          <a:effectLst/>
                        </a:rPr>
                        <a:t>2.82</a:t>
                      </a:r>
                      <a:endParaRPr lang="en-CA" sz="2000" kern="100">
                        <a:effectLst/>
                        <a:latin typeface="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000" kern="100">
                          <a:effectLst/>
                        </a:rPr>
                        <a:t>0.05929</a:t>
                      </a:r>
                      <a:endParaRPr lang="en-CA" sz="2000" kern="100">
                        <a:effectLst/>
                        <a:latin typeface="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2145940"/>
                  </a:ext>
                </a:extLst>
              </a:tr>
              <a:tr h="5274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000" b="0" kern="100" dirty="0">
                          <a:effectLst/>
                        </a:rPr>
                        <a:t>Simpson’s</a:t>
                      </a:r>
                      <a:endParaRPr lang="en-CA" sz="2000" b="0" kern="100" dirty="0">
                        <a:effectLst/>
                        <a:latin typeface="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000" kern="100" dirty="0">
                          <a:effectLst/>
                        </a:rPr>
                        <a:t>0.935</a:t>
                      </a:r>
                      <a:endParaRPr lang="en-CA" sz="2000" kern="100" dirty="0">
                        <a:effectLst/>
                        <a:latin typeface="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000" kern="100">
                          <a:effectLst/>
                        </a:rPr>
                        <a:t>0.921</a:t>
                      </a:r>
                      <a:endParaRPr lang="en-CA" sz="2000" kern="100">
                        <a:effectLst/>
                        <a:latin typeface="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000" kern="100" dirty="0">
                          <a:effectLst/>
                        </a:rPr>
                        <a:t>0.2422</a:t>
                      </a:r>
                      <a:endParaRPr lang="en-CA" sz="2000" kern="100" dirty="0">
                        <a:effectLst/>
                        <a:latin typeface="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2205072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1A5127C-B857-6FAA-9EC5-75690A270718}"/>
              </a:ext>
            </a:extLst>
          </p:cNvPr>
          <p:cNvSpPr txBox="1"/>
          <p:nvPr/>
        </p:nvSpPr>
        <p:spPr>
          <a:xfrm>
            <a:off x="470845" y="388405"/>
            <a:ext cx="3104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"/>
              </a:rPr>
              <a:t>ANOVA Results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07A0F9-E529-F627-1496-05B158676794}"/>
              </a:ext>
            </a:extLst>
          </p:cNvPr>
          <p:cNvSpPr txBox="1"/>
          <p:nvPr/>
        </p:nvSpPr>
        <p:spPr>
          <a:xfrm>
            <a:off x="470844" y="3789508"/>
            <a:ext cx="3568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"/>
              </a:rPr>
              <a:t>Diversity Indices</a:t>
            </a:r>
          </a:p>
        </p:txBody>
      </p:sp>
    </p:spTree>
    <p:extLst>
      <p:ext uri="{BB962C8B-B14F-4D97-AF65-F5344CB8AC3E}">
        <p14:creationId xmlns:p14="http://schemas.microsoft.com/office/powerpoint/2010/main" val="1298703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of different colored and black lines&#10;&#10;AI-generated content may be incorrect.">
            <a:extLst>
              <a:ext uri="{FF2B5EF4-FFF2-40B4-BE49-F238E27FC236}">
                <a16:creationId xmlns:a16="http://schemas.microsoft.com/office/drawing/2014/main" id="{D61FA0DC-0017-B2EF-859F-B1D32D916B0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040" y="1278194"/>
            <a:ext cx="11809919" cy="531154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DD383C0-19F8-3B2D-0097-CD8ACB9C4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8262"/>
            <a:ext cx="10515600" cy="815975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"/>
              </a:rPr>
              <a:t>Grass community changes in the unseeded plots</a:t>
            </a:r>
          </a:p>
        </p:txBody>
      </p:sp>
    </p:spTree>
    <p:extLst>
      <p:ext uri="{BB962C8B-B14F-4D97-AF65-F5344CB8AC3E}">
        <p14:creationId xmlns:p14="http://schemas.microsoft.com/office/powerpoint/2010/main" val="3268712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A comparison of different colored bars&#10;&#10;AI-generated content may be incorrect.">
            <a:extLst>
              <a:ext uri="{FF2B5EF4-FFF2-40B4-BE49-F238E27FC236}">
                <a16:creationId xmlns:a16="http://schemas.microsoft.com/office/drawing/2014/main" id="{7B18EA8D-1BF8-BDF0-24FF-F27C6C4A45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549" y="989663"/>
            <a:ext cx="11372902" cy="5735643"/>
          </a:xfr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186CD5D-9D3B-1937-3A58-A06DCF501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200"/>
            <a:ext cx="10515600" cy="6030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"/>
              </a:rPr>
              <a:t>Grass community changes in the seeded plots </a:t>
            </a:r>
          </a:p>
        </p:txBody>
      </p:sp>
    </p:spTree>
    <p:extLst>
      <p:ext uri="{BB962C8B-B14F-4D97-AF65-F5344CB8AC3E}">
        <p14:creationId xmlns:p14="http://schemas.microsoft.com/office/powerpoint/2010/main" val="75925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0E238169-BB86-A15A-5891-63EBAEBCA1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445" y="1174448"/>
            <a:ext cx="11759110" cy="545249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C5491FC-513F-26FE-41BD-2D0A1A8CF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1059"/>
            <a:ext cx="10515600" cy="777875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"/>
              </a:rPr>
              <a:t>Forb community changes in unseeded plots</a:t>
            </a:r>
          </a:p>
        </p:txBody>
      </p:sp>
    </p:spTree>
    <p:extLst>
      <p:ext uri="{BB962C8B-B14F-4D97-AF65-F5344CB8AC3E}">
        <p14:creationId xmlns:p14="http://schemas.microsoft.com/office/powerpoint/2010/main" val="2742297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mparison of a graph&#10;&#10;AI-generated content may be incorrect.">
            <a:extLst>
              <a:ext uri="{FF2B5EF4-FFF2-40B4-BE49-F238E27FC236}">
                <a16:creationId xmlns:a16="http://schemas.microsoft.com/office/drawing/2014/main" id="{818DCAAB-FC7E-79AB-5EF0-280007C8C9B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139" y="955343"/>
            <a:ext cx="11403721" cy="578434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ED3555C-819E-6690-5390-1799339F5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8117"/>
            <a:ext cx="10515600" cy="71722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"/>
              </a:rPr>
              <a:t>Forb community changes in seeded plots</a:t>
            </a:r>
          </a:p>
        </p:txBody>
      </p:sp>
    </p:spTree>
    <p:extLst>
      <p:ext uri="{BB962C8B-B14F-4D97-AF65-F5344CB8AC3E}">
        <p14:creationId xmlns:p14="http://schemas.microsoft.com/office/powerpoint/2010/main" val="2219316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A graph with different colored bars&#10;&#10;AI-generated content may be incorrect.">
            <a:extLst>
              <a:ext uri="{FF2B5EF4-FFF2-40B4-BE49-F238E27FC236}">
                <a16:creationId xmlns:a16="http://schemas.microsoft.com/office/drawing/2014/main" id="{D90BC2D4-D0BF-1756-4D48-390DCCDCC1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56" y="1493226"/>
            <a:ext cx="11969087" cy="4996836"/>
          </a:xfr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760DB7A-0C1C-F121-E333-13052F0C1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523" y="367938"/>
            <a:ext cx="9483646" cy="889517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"/>
              </a:rPr>
              <a:t>Comparison of the current top species between treatment plots</a:t>
            </a:r>
          </a:p>
        </p:txBody>
      </p:sp>
    </p:spTree>
    <p:extLst>
      <p:ext uri="{BB962C8B-B14F-4D97-AF65-F5344CB8AC3E}">
        <p14:creationId xmlns:p14="http://schemas.microsoft.com/office/powerpoint/2010/main" val="924912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44B5C-7C29-492D-B731-AD9FD21B2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9268" y="400114"/>
            <a:ext cx="3753464" cy="1325563"/>
          </a:xfrm>
        </p:spPr>
        <p:txBody>
          <a:bodyPr/>
          <a:lstStyle/>
          <a:p>
            <a:r>
              <a:rPr lang="en-US" dirty="0">
                <a:latin typeface=""/>
              </a:rPr>
              <a:t>Key Findings</a:t>
            </a:r>
          </a:p>
        </p:txBody>
      </p:sp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F85B7F5C-0964-8880-4B72-1DC8C9C970FD}"/>
              </a:ext>
            </a:extLst>
          </p:cNvPr>
          <p:cNvSpPr/>
          <p:nvPr/>
        </p:nvSpPr>
        <p:spPr>
          <a:xfrm>
            <a:off x="570298" y="2176558"/>
            <a:ext cx="3136697" cy="3628652"/>
          </a:xfrm>
          <a:prstGeom prst="round2SameRect">
            <a:avLst/>
          </a:prstGeom>
          <a:solidFill>
            <a:srgbClr val="F2E2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"/>
              </a:rPr>
              <a:t>Evident changes have occurred within treatment plots</a:t>
            </a:r>
          </a:p>
          <a:p>
            <a:pPr>
              <a:lnSpc>
                <a:spcPct val="150000"/>
              </a:lnSpc>
            </a:pPr>
            <a:endParaRPr lang="en-US" sz="2000" dirty="0">
              <a:solidFill>
                <a:schemeClr val="tx1"/>
              </a:solidFill>
              <a:latin typeface="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"/>
              </a:rPr>
              <a:t>Clear patterns emerging between treatments</a:t>
            </a:r>
          </a:p>
          <a:p>
            <a:endParaRPr lang="en-US" dirty="0"/>
          </a:p>
        </p:txBody>
      </p:sp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DCBBFDDB-E6DC-0E56-82E5-71F511BDF04E}"/>
              </a:ext>
            </a:extLst>
          </p:cNvPr>
          <p:cNvSpPr/>
          <p:nvPr/>
        </p:nvSpPr>
        <p:spPr>
          <a:xfrm>
            <a:off x="4591664" y="2176558"/>
            <a:ext cx="3008672" cy="3618546"/>
          </a:xfrm>
          <a:prstGeom prst="round2SameRect">
            <a:avLst/>
          </a:prstGeom>
          <a:solidFill>
            <a:srgbClr val="F2E2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"/>
              </a:rPr>
              <a:t>The seed mixture has not inhibited invasive species from establishing </a:t>
            </a:r>
          </a:p>
        </p:txBody>
      </p:sp>
      <p:sp>
        <p:nvSpPr>
          <p:cNvPr id="6" name="Round Same Side Corner Rectangle 5">
            <a:extLst>
              <a:ext uri="{FF2B5EF4-FFF2-40B4-BE49-F238E27FC236}">
                <a16:creationId xmlns:a16="http://schemas.microsoft.com/office/drawing/2014/main" id="{7A6B5F1A-FD33-F333-D61C-4B5E68F06CE8}"/>
              </a:ext>
            </a:extLst>
          </p:cNvPr>
          <p:cNvSpPr/>
          <p:nvPr/>
        </p:nvSpPr>
        <p:spPr>
          <a:xfrm>
            <a:off x="8485004" y="2166452"/>
            <a:ext cx="3008672" cy="3628652"/>
          </a:xfrm>
          <a:prstGeom prst="round2SameRect">
            <a:avLst/>
          </a:prstGeom>
          <a:solidFill>
            <a:srgbClr val="F2E2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"/>
              </a:rPr>
              <a:t>The seed mixture has increased competition occurring within plots, greatly impacting native species regeneration</a:t>
            </a:r>
          </a:p>
        </p:txBody>
      </p:sp>
    </p:spTree>
    <p:extLst>
      <p:ext uri="{BB962C8B-B14F-4D97-AF65-F5344CB8AC3E}">
        <p14:creationId xmlns:p14="http://schemas.microsoft.com/office/powerpoint/2010/main" val="1683650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erson standing in a grassy area&#10;&#10;AI-generated content may be incorrect.">
            <a:extLst>
              <a:ext uri="{FF2B5EF4-FFF2-40B4-BE49-F238E27FC236}">
                <a16:creationId xmlns:a16="http://schemas.microsoft.com/office/drawing/2014/main" id="{EE5F4529-E4BA-0170-025D-8AE97CE738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281125" y="-1049824"/>
            <a:ext cx="6858001" cy="8957649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550D79-DEEB-4508-8549-998B315ED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34" y="1407351"/>
            <a:ext cx="4283852" cy="120681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000" dirty="0">
                <a:latin typeface=""/>
              </a:rPr>
              <a:t>Study Limitations</a:t>
            </a:r>
          </a:p>
        </p:txBody>
      </p:sp>
      <p:sp>
        <p:nvSpPr>
          <p:cNvPr id="36" name="Content Placeholder 28">
            <a:extLst>
              <a:ext uri="{FF2B5EF4-FFF2-40B4-BE49-F238E27FC236}">
                <a16:creationId xmlns:a16="http://schemas.microsoft.com/office/drawing/2014/main" id="{8700E3E6-66C9-B6DC-5BCF-E461C94F5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365" y="2799433"/>
            <a:ext cx="3822189" cy="2198503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"/>
              </a:rPr>
              <a:t>Contaminants in seed mixture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"/>
              </a:rPr>
              <a:t>Proximity of plots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"/>
              </a:rPr>
              <a:t>Aerial drift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"/>
              </a:rPr>
              <a:t>Selective grazing</a:t>
            </a:r>
          </a:p>
        </p:txBody>
      </p:sp>
    </p:spTree>
    <p:extLst>
      <p:ext uri="{BB962C8B-B14F-4D97-AF65-F5344CB8AC3E}">
        <p14:creationId xmlns:p14="http://schemas.microsoft.com/office/powerpoint/2010/main" val="836339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26A84AF-6F58-471A-BF1F-10D8C0351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E63EA1-3A13-9544-6F96-958D04B66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505" y="109232"/>
            <a:ext cx="3785513" cy="92315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/>
              <a:t>Overview</a:t>
            </a:r>
          </a:p>
        </p:txBody>
      </p:sp>
      <p:pic>
        <p:nvPicPr>
          <p:cNvPr id="9" name="Picture 8" descr="A person standing in a field with trees&#10;&#10;AI-generated content may be incorrect.">
            <a:extLst>
              <a:ext uri="{FF2B5EF4-FFF2-40B4-BE49-F238E27FC236}">
                <a16:creationId xmlns:a16="http://schemas.microsoft.com/office/drawing/2014/main" id="{53899253-FA30-BAD6-6D0D-4AD5BB06B6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147723" y="-108513"/>
            <a:ext cx="6955851" cy="71266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DEBBC4-A6E5-7DAC-62A9-5BA3C0DA0B1A}"/>
              </a:ext>
            </a:extLst>
          </p:cNvPr>
          <p:cNvSpPr txBox="1"/>
          <p:nvPr/>
        </p:nvSpPr>
        <p:spPr>
          <a:xfrm>
            <a:off x="470663" y="1032388"/>
            <a:ext cx="4538841" cy="5557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"/>
              </a:rPr>
              <a:t>Background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"/>
              </a:rPr>
              <a:t>Study Objectives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"/>
              </a:rPr>
              <a:t>Site Description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"/>
              </a:rPr>
              <a:t>Strawberry Hill Wildfire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"/>
              </a:rPr>
              <a:t>Data Collection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"/>
              </a:rPr>
              <a:t>Statistical Analysis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"/>
              </a:rPr>
              <a:t>Results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"/>
              </a:rPr>
              <a:t>Key Findings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"/>
              </a:rPr>
              <a:t>Study Limitations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930242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96FB5-3951-409A-80F5-356FE4E76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359" y="3749769"/>
            <a:ext cx="10515600" cy="1325563"/>
          </a:xfrm>
        </p:spPr>
        <p:txBody>
          <a:bodyPr/>
          <a:lstStyle/>
          <a:p>
            <a:r>
              <a:rPr lang="en-US" dirty="0">
                <a:latin typeface=""/>
              </a:rPr>
              <a:t>Questions?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0B8B8E9-A0B7-5B76-F44B-EAAB1B0AEC9E}"/>
              </a:ext>
            </a:extLst>
          </p:cNvPr>
          <p:cNvSpPr txBox="1">
            <a:spLocks/>
          </p:cNvSpPr>
          <p:nvPr/>
        </p:nvSpPr>
        <p:spPr>
          <a:xfrm>
            <a:off x="483359" y="7069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"/>
              </a:rPr>
              <a:t>Acknowledgements</a:t>
            </a:r>
          </a:p>
        </p:txBody>
      </p:sp>
      <p:pic>
        <p:nvPicPr>
          <p:cNvPr id="12" name="Picture 11" descr="A field with trees and grass&#10;&#10;AI-generated content may be incorrect.">
            <a:extLst>
              <a:ext uri="{FF2B5EF4-FFF2-40B4-BE49-F238E27FC236}">
                <a16:creationId xmlns:a16="http://schemas.microsoft.com/office/drawing/2014/main" id="{6E8C3E0C-8D61-E4E0-1AD1-C093F092F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939982" y="738117"/>
            <a:ext cx="6155550" cy="538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40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field of trees and grass&#10;&#10;AI-generated content may be incorrect.">
            <a:extLst>
              <a:ext uri="{FF2B5EF4-FFF2-40B4-BE49-F238E27FC236}">
                <a16:creationId xmlns:a16="http://schemas.microsoft.com/office/drawing/2014/main" id="{BFD24E46-A3D2-B53E-7820-CAF93C526B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761102" y="112658"/>
            <a:ext cx="5148055" cy="726094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F8A203-5D40-E163-1394-0357D3008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568" y="377070"/>
            <a:ext cx="4559709" cy="1070385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Seeding for Restoration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9E7ABED-B59B-2750-BE26-8F72F29A4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399" y="1824525"/>
            <a:ext cx="4254909" cy="35861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latin typeface=""/>
              </a:rPr>
              <a:t>Protect human health and property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"/>
              </a:rPr>
              <a:t>Reduce the risk of soil erosion and watershed degradation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"/>
              </a:rPr>
              <a:t>Restore native plant communities and biodiversity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"/>
              </a:rPr>
              <a:t>Prevent invasive species establishment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"/>
              </a:rPr>
              <a:t>Increase grazing forage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"/>
              </a:rPr>
              <a:t>Improve wildlife habitat</a:t>
            </a:r>
          </a:p>
        </p:txBody>
      </p:sp>
    </p:spTree>
    <p:extLst>
      <p:ext uri="{BB962C8B-B14F-4D97-AF65-F5344CB8AC3E}">
        <p14:creationId xmlns:p14="http://schemas.microsoft.com/office/powerpoint/2010/main" val="2780807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5F2B29-279F-8043-C5B0-5ACDCA92B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51" y="1337948"/>
            <a:ext cx="3131540" cy="418210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Long-term monitoring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15D1D2-3098-3C1A-C98E-D4570043F337}"/>
              </a:ext>
            </a:extLst>
          </p:cNvPr>
          <p:cNvSpPr txBox="1"/>
          <p:nvPr/>
        </p:nvSpPr>
        <p:spPr>
          <a:xfrm>
            <a:off x="4439075" y="3866912"/>
            <a:ext cx="6980903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"/>
              </a:rPr>
              <a:t>Aggressive, non-native species commonly used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"/>
              </a:rPr>
              <a:t>Large seed production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"/>
              </a:rPr>
              <a:t>Rapid water extraction</a:t>
            </a:r>
          </a:p>
          <a:p>
            <a:pPr lvl="1"/>
            <a:endParaRPr lang="en-US" sz="2000" dirty="0">
              <a:latin typeface="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"/>
              </a:rPr>
              <a:t>Interference with native species regeneration and establishment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"/>
              </a:rPr>
              <a:t>Limited knowledge on long-term impacts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B4DEF0-23ED-2A4F-F72A-34656F0B4B2D}"/>
              </a:ext>
            </a:extLst>
          </p:cNvPr>
          <p:cNvSpPr txBox="1"/>
          <p:nvPr/>
        </p:nvSpPr>
        <p:spPr>
          <a:xfrm>
            <a:off x="4439075" y="319088"/>
            <a:ext cx="759095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"/>
              </a:rPr>
              <a:t>Land-use changes over the last century has reduce resiliency of ecosystems</a:t>
            </a:r>
          </a:p>
          <a:p>
            <a:endParaRPr lang="en-US" sz="2000" dirty="0">
              <a:latin typeface="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"/>
              </a:rPr>
              <a:t>Amplified intensity and severity has increased management inputs post-disturbance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183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58C4D9-FCDC-CC79-A264-3F1ED6717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054" y="106135"/>
            <a:ext cx="4592444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Study Objectives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Alternate Process 5">
            <a:extLst>
              <a:ext uri="{FF2B5EF4-FFF2-40B4-BE49-F238E27FC236}">
                <a16:creationId xmlns:a16="http://schemas.microsoft.com/office/drawing/2014/main" id="{FC142C2D-E0E9-0C37-8FDB-E6984B3051CE}"/>
              </a:ext>
            </a:extLst>
          </p:cNvPr>
          <p:cNvSpPr/>
          <p:nvPr/>
        </p:nvSpPr>
        <p:spPr>
          <a:xfrm>
            <a:off x="6352480" y="216179"/>
            <a:ext cx="5635081" cy="2001917"/>
          </a:xfrm>
          <a:prstGeom prst="flowChartAlternateProcess">
            <a:avLst/>
          </a:prstGeom>
          <a:solidFill>
            <a:srgbClr val="008D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Alternate Process 5">
            <a:extLst>
              <a:ext uri="{FF2B5EF4-FFF2-40B4-BE49-F238E27FC236}">
                <a16:creationId xmlns:a16="http://schemas.microsoft.com/office/drawing/2014/main" id="{50EB12B3-C961-B4D3-CAEE-9A70AF18AF10}"/>
              </a:ext>
            </a:extLst>
          </p:cNvPr>
          <p:cNvSpPr/>
          <p:nvPr/>
        </p:nvSpPr>
        <p:spPr>
          <a:xfrm>
            <a:off x="6352480" y="2428040"/>
            <a:ext cx="5635081" cy="2001917"/>
          </a:xfrm>
          <a:prstGeom prst="flowChartAlternateProcess">
            <a:avLst/>
          </a:prstGeom>
          <a:solidFill>
            <a:srgbClr val="006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Alternate Process 5">
            <a:extLst>
              <a:ext uri="{FF2B5EF4-FFF2-40B4-BE49-F238E27FC236}">
                <a16:creationId xmlns:a16="http://schemas.microsoft.com/office/drawing/2014/main" id="{9511435F-6E2B-D187-75B2-EC16ED48FDFF}"/>
              </a:ext>
            </a:extLst>
          </p:cNvPr>
          <p:cNvSpPr/>
          <p:nvPr/>
        </p:nvSpPr>
        <p:spPr>
          <a:xfrm>
            <a:off x="6352480" y="4639904"/>
            <a:ext cx="5635081" cy="2001917"/>
          </a:xfrm>
          <a:prstGeom prst="flowChartAlternateProcess">
            <a:avLst/>
          </a:prstGeom>
          <a:solidFill>
            <a:srgbClr val="063E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2B8F84-0453-9CF3-F48F-E431A45DDE58}"/>
              </a:ext>
            </a:extLst>
          </p:cNvPr>
          <p:cNvSpPr txBox="1"/>
          <p:nvPr/>
        </p:nvSpPr>
        <p:spPr>
          <a:xfrm>
            <a:off x="6586575" y="524641"/>
            <a:ext cx="51668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"/>
              </a:rPr>
              <a:t>Analyze changes in plant community composition since 2014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39A00F-622F-6D55-7443-DC41068B9D83}"/>
              </a:ext>
            </a:extLst>
          </p:cNvPr>
          <p:cNvSpPr txBox="1"/>
          <p:nvPr/>
        </p:nvSpPr>
        <p:spPr>
          <a:xfrm>
            <a:off x="6586575" y="2716642"/>
            <a:ext cx="5166890" cy="1384995"/>
          </a:xfrm>
          <a:prstGeom prst="rect">
            <a:avLst/>
          </a:prstGeom>
          <a:solidFill>
            <a:srgbClr val="00675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"/>
              </a:rPr>
              <a:t>Assess whether seeding has successfully suppressed invasive species establishment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4218F3-B4DE-4933-6886-F6159D2EF37C}"/>
              </a:ext>
            </a:extLst>
          </p:cNvPr>
          <p:cNvSpPr txBox="1"/>
          <p:nvPr/>
        </p:nvSpPr>
        <p:spPr>
          <a:xfrm>
            <a:off x="6352480" y="4934738"/>
            <a:ext cx="5534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"/>
              </a:rPr>
              <a:t>Evaluate whether the seeding treatment has facilitated the recovery of native plant species</a:t>
            </a:r>
          </a:p>
        </p:txBody>
      </p:sp>
    </p:spTree>
    <p:extLst>
      <p:ext uri="{BB962C8B-B14F-4D97-AF65-F5344CB8AC3E}">
        <p14:creationId xmlns:p14="http://schemas.microsoft.com/office/powerpoint/2010/main" val="141309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5BF0AB-EDF7-EC00-DBCF-A84B202B3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80" y="0"/>
            <a:ext cx="5181510" cy="106422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"/>
              </a:rPr>
              <a:t>Site Description</a:t>
            </a:r>
          </a:p>
        </p:txBody>
      </p:sp>
      <p:pic>
        <p:nvPicPr>
          <p:cNvPr id="4" name="Content Placeholder 4" descr="A landscape with trees and mountains&#10;&#10;AI-generated content may be incorrect.">
            <a:extLst>
              <a:ext uri="{FF2B5EF4-FFF2-40B4-BE49-F238E27FC236}">
                <a16:creationId xmlns:a16="http://schemas.microsoft.com/office/drawing/2014/main" id="{AC9E7F0D-F8AF-3DA4-A7D9-ABFF8ADD13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 rot="5400000">
            <a:off x="5302153" y="20080"/>
            <a:ext cx="6887335" cy="6886261"/>
          </a:xfrm>
          <a:prstGeom prst="rect">
            <a:avLst/>
          </a:prstGeom>
          <a:effec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FB734A-EAC5-E521-B1AF-FB47ED0F1C2F}"/>
              </a:ext>
            </a:extLst>
          </p:cNvPr>
          <p:cNvSpPr txBox="1"/>
          <p:nvPr/>
        </p:nvSpPr>
        <p:spPr>
          <a:xfrm>
            <a:off x="228176" y="2889123"/>
            <a:ext cx="16193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"/>
              </a:rPr>
              <a:t>Grazing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7CAB9E-2573-AE42-8127-4EF6C0A7E1F8}"/>
              </a:ext>
            </a:extLst>
          </p:cNvPr>
          <p:cNvSpPr txBox="1"/>
          <p:nvPr/>
        </p:nvSpPr>
        <p:spPr>
          <a:xfrm>
            <a:off x="228176" y="1088014"/>
            <a:ext cx="5867824" cy="1420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"/>
              </a:rPr>
              <a:t>IDFxh2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"/>
              </a:rPr>
              <a:t>Elevation ranges between 650 – 750 m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"/>
              </a:rPr>
              <a:t>Average slope of 31%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F25259-9050-F3C3-4BFE-CAEC7C4D840B}"/>
              </a:ext>
            </a:extLst>
          </p:cNvPr>
          <p:cNvSpPr txBox="1"/>
          <p:nvPr/>
        </p:nvSpPr>
        <p:spPr>
          <a:xfrm>
            <a:off x="-177152" y="3596288"/>
            <a:ext cx="57781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"/>
              </a:rPr>
              <a:t>650-ha cattle pasture of the Seven-O Ranch grazing lease</a:t>
            </a:r>
          </a:p>
          <a:p>
            <a:pPr lvl="1">
              <a:lnSpc>
                <a:spcPct val="150000"/>
              </a:lnSpc>
            </a:pPr>
            <a:endParaRPr lang="en-US" sz="2000" dirty="0">
              <a:latin typeface="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"/>
              </a:rPr>
              <a:t>No grazing for two years after treatment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"/>
              </a:rPr>
              <a:t>Currently 1500 AUMs</a:t>
            </a:r>
          </a:p>
          <a:p>
            <a:pPr lvl="1"/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325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BD866CE-AFF5-E94B-AE42-DEC4E05C3E49}"/>
              </a:ext>
            </a:extLst>
          </p:cNvPr>
          <p:cNvSpPr/>
          <p:nvPr/>
        </p:nvSpPr>
        <p:spPr>
          <a:xfrm>
            <a:off x="8180439" y="3429000"/>
            <a:ext cx="3565918" cy="31291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18797A1-2B92-3474-7124-22A2839220F4}"/>
              </a:ext>
            </a:extLst>
          </p:cNvPr>
          <p:cNvSpPr/>
          <p:nvPr/>
        </p:nvSpPr>
        <p:spPr>
          <a:xfrm>
            <a:off x="4173663" y="2425095"/>
            <a:ext cx="3565918" cy="327421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0053D9-CCE9-4C10-E6A4-50791D43604B}"/>
              </a:ext>
            </a:extLst>
          </p:cNvPr>
          <p:cNvSpPr txBox="1"/>
          <p:nvPr/>
        </p:nvSpPr>
        <p:spPr>
          <a:xfrm>
            <a:off x="3104316" y="389250"/>
            <a:ext cx="65838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"/>
              </a:rPr>
              <a:t>Original Plant Community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16AF8C-D580-1C58-6AA6-B9E063CE4068}"/>
              </a:ext>
            </a:extLst>
          </p:cNvPr>
          <p:cNvSpPr txBox="1"/>
          <p:nvPr/>
        </p:nvSpPr>
        <p:spPr>
          <a:xfrm>
            <a:off x="8308260" y="3877456"/>
            <a:ext cx="3007074" cy="2176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"/>
              </a:rPr>
              <a:t>Invasive species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"/>
              </a:rPr>
              <a:t>Canada thistle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"/>
              </a:rPr>
              <a:t>Spotted knapweed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"/>
              </a:rPr>
              <a:t>Plumeless thistle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"/>
              </a:rPr>
              <a:t>Dalmation toadflax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E505B5-CDBD-66B8-8237-D5DD237BABF0}"/>
              </a:ext>
            </a:extLst>
          </p:cNvPr>
          <p:cNvSpPr txBox="1"/>
          <p:nvPr/>
        </p:nvSpPr>
        <p:spPr>
          <a:xfrm>
            <a:off x="4235977" y="2838710"/>
            <a:ext cx="3565918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"/>
              </a:rPr>
              <a:t>30% grassland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"/>
              </a:rPr>
              <a:t>Bluebunch wheatgrass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"/>
              </a:rPr>
              <a:t>Needle-and-thread grass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"/>
              </a:rPr>
              <a:t>Mix of grassland forbs</a:t>
            </a:r>
          </a:p>
          <a:p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3F9F985-FD4A-1F47-C788-E8B2FAF17D58}"/>
              </a:ext>
            </a:extLst>
          </p:cNvPr>
          <p:cNvSpPr/>
          <p:nvPr/>
        </p:nvSpPr>
        <p:spPr>
          <a:xfrm>
            <a:off x="333702" y="1655636"/>
            <a:ext cx="3441289" cy="327421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1AE1D0-8DC6-8221-884D-90EA093A9B34}"/>
              </a:ext>
            </a:extLst>
          </p:cNvPr>
          <p:cNvSpPr txBox="1"/>
          <p:nvPr/>
        </p:nvSpPr>
        <p:spPr>
          <a:xfrm>
            <a:off x="385724" y="2142026"/>
            <a:ext cx="335691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"/>
              </a:rPr>
              <a:t>70% coniferous forest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"/>
              </a:rPr>
              <a:t>Douglas fir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"/>
              </a:rPr>
              <a:t>Ponderosa pine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96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C29C59CE-9D5A-4E64-9F64-161998AB2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B2FBC-722C-1E56-B64B-0938EF3DB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725" y="554919"/>
            <a:ext cx="7216877" cy="164244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 dirty="0">
                <a:latin typeface=""/>
              </a:rPr>
              <a:t>Strawberry Hill Wildfire (K20298)</a:t>
            </a:r>
          </a:p>
        </p:txBody>
      </p:sp>
      <p:pic>
        <p:nvPicPr>
          <p:cNvPr id="7" name="Picture 6" descr="A map of a city&#10;&#10;AI-generated content may be incorrect.">
            <a:extLst>
              <a:ext uri="{FF2B5EF4-FFF2-40B4-BE49-F238E27FC236}">
                <a16:creationId xmlns:a16="http://schemas.microsoft.com/office/drawing/2014/main" id="{AA9D2ECB-3422-6F8C-526A-10C4495AC3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4" y="0"/>
            <a:ext cx="4167155" cy="3655224"/>
          </a:xfrm>
          <a:custGeom>
            <a:avLst/>
            <a:gdLst/>
            <a:ahLst/>
            <a:cxnLst/>
            <a:rect l="l" t="t" r="r" b="b"/>
            <a:pathLst>
              <a:path w="2873113" h="2520153">
                <a:moveTo>
                  <a:pt x="0" y="0"/>
                </a:moveTo>
                <a:lnTo>
                  <a:pt x="2863050" y="0"/>
                </a:lnTo>
                <a:lnTo>
                  <a:pt x="2860357" y="23417"/>
                </a:lnTo>
                <a:cubicBezTo>
                  <a:pt x="2854714" y="58297"/>
                  <a:pt x="2848787" y="93209"/>
                  <a:pt x="2846577" y="128562"/>
                </a:cubicBezTo>
                <a:cubicBezTo>
                  <a:pt x="2835325" y="313204"/>
                  <a:pt x="2844701" y="497594"/>
                  <a:pt x="2857292" y="681606"/>
                </a:cubicBezTo>
                <a:cubicBezTo>
                  <a:pt x="2874974" y="930009"/>
                  <a:pt x="2873501" y="1179283"/>
                  <a:pt x="2852872" y="1427485"/>
                </a:cubicBezTo>
                <a:cubicBezTo>
                  <a:pt x="2831655" y="1647555"/>
                  <a:pt x="2835660" y="1869138"/>
                  <a:pt x="2864794" y="2088415"/>
                </a:cubicBezTo>
                <a:cubicBezTo>
                  <a:pt x="2882609" y="2212685"/>
                  <a:pt x="2866535" y="2338091"/>
                  <a:pt x="2864794" y="2462992"/>
                </a:cubicBezTo>
                <a:lnTo>
                  <a:pt x="2863832" y="2503401"/>
                </a:lnTo>
                <a:lnTo>
                  <a:pt x="2759379" y="2506812"/>
                </a:lnTo>
                <a:cubicBezTo>
                  <a:pt x="2718815" y="2505399"/>
                  <a:pt x="2678327" y="2501250"/>
                  <a:pt x="2638141" y="2494371"/>
                </a:cubicBezTo>
                <a:cubicBezTo>
                  <a:pt x="2542898" y="2477013"/>
                  <a:pt x="2447655" y="2484775"/>
                  <a:pt x="2352412" y="2491125"/>
                </a:cubicBezTo>
                <a:cubicBezTo>
                  <a:pt x="2090938" y="2508483"/>
                  <a:pt x="1829464" y="2529652"/>
                  <a:pt x="1567101" y="2515539"/>
                </a:cubicBezTo>
                <a:cubicBezTo>
                  <a:pt x="1511098" y="2512576"/>
                  <a:pt x="1456492" y="2499593"/>
                  <a:pt x="1400871" y="2494229"/>
                </a:cubicBezTo>
                <a:cubicBezTo>
                  <a:pt x="1239211" y="2478564"/>
                  <a:pt x="1078187" y="2496912"/>
                  <a:pt x="916909" y="2504391"/>
                </a:cubicBezTo>
                <a:cubicBezTo>
                  <a:pt x="738423" y="2515144"/>
                  <a:pt x="559493" y="2512971"/>
                  <a:pt x="381262" y="2497899"/>
                </a:cubicBezTo>
                <a:cubicBezTo>
                  <a:pt x="284495" y="2488444"/>
                  <a:pt x="187601" y="2485233"/>
                  <a:pt x="90675" y="2486397"/>
                </a:cubicBezTo>
                <a:lnTo>
                  <a:pt x="0" y="2490996"/>
                </a:lnTo>
                <a:close/>
              </a:path>
            </a:pathLst>
          </a:custGeom>
        </p:spPr>
      </p:pic>
      <p:sp>
        <p:nvSpPr>
          <p:cNvPr id="50" name="sketch line">
            <a:extLst>
              <a:ext uri="{FF2B5EF4-FFF2-40B4-BE49-F238E27FC236}">
                <a16:creationId xmlns:a16="http://schemas.microsoft.com/office/drawing/2014/main" id="{2EA3E16E-E32B-4992-ADBC-EA9C33A6F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1809" y="2579272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Content Placeholder 18" descr="A satellite image of a landscape&#10;&#10;AI-generated content may be incorrect.">
            <a:extLst>
              <a:ext uri="{FF2B5EF4-FFF2-40B4-BE49-F238E27FC236}">
                <a16:creationId xmlns:a16="http://schemas.microsoft.com/office/drawing/2014/main" id="{8F9253A9-E2C2-DC71-E42D-7E435C7C73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7088" y="3781189"/>
            <a:ext cx="4805062" cy="3076811"/>
          </a:xfrm>
          <a:custGeom>
            <a:avLst/>
            <a:gdLst/>
            <a:ahLst/>
            <a:cxnLst/>
            <a:rect l="l" t="t" r="r" b="b"/>
            <a:pathLst>
              <a:path w="5909625" h="4141924">
                <a:moveTo>
                  <a:pt x="1823444" y="1329"/>
                </a:moveTo>
                <a:cubicBezTo>
                  <a:pt x="1893960" y="3895"/>
                  <a:pt x="1964367" y="10183"/>
                  <a:pt x="2034428" y="20181"/>
                </a:cubicBezTo>
                <a:cubicBezTo>
                  <a:pt x="2139449" y="36834"/>
                  <a:pt x="2245360" y="26532"/>
                  <a:pt x="2350889" y="19476"/>
                </a:cubicBezTo>
                <a:cubicBezTo>
                  <a:pt x="2478642" y="10867"/>
                  <a:pt x="2606268" y="6210"/>
                  <a:pt x="2734275" y="20323"/>
                </a:cubicBezTo>
                <a:cubicBezTo>
                  <a:pt x="2825326" y="30483"/>
                  <a:pt x="2916886" y="21029"/>
                  <a:pt x="3008193" y="15383"/>
                </a:cubicBezTo>
                <a:cubicBezTo>
                  <a:pt x="3103486" y="8045"/>
                  <a:pt x="3199137" y="8045"/>
                  <a:pt x="3294430" y="15383"/>
                </a:cubicBezTo>
                <a:cubicBezTo>
                  <a:pt x="3381546" y="22750"/>
                  <a:pt x="3469080" y="21000"/>
                  <a:pt x="3555904" y="10161"/>
                </a:cubicBezTo>
                <a:cubicBezTo>
                  <a:pt x="3657497" y="-1693"/>
                  <a:pt x="3759089" y="7480"/>
                  <a:pt x="3860682" y="16089"/>
                </a:cubicBezTo>
                <a:cubicBezTo>
                  <a:pt x="4039485" y="31472"/>
                  <a:pt x="4218161" y="24557"/>
                  <a:pt x="4396583" y="13266"/>
                </a:cubicBezTo>
                <a:cubicBezTo>
                  <a:pt x="4519422" y="6041"/>
                  <a:pt x="4642589" y="10007"/>
                  <a:pt x="4764856" y="25121"/>
                </a:cubicBezTo>
                <a:cubicBezTo>
                  <a:pt x="4813493" y="30483"/>
                  <a:pt x="4862258" y="29496"/>
                  <a:pt x="4911023" y="30483"/>
                </a:cubicBezTo>
                <a:cubicBezTo>
                  <a:pt x="4915721" y="30625"/>
                  <a:pt x="4920801" y="29108"/>
                  <a:pt x="4925690" y="28984"/>
                </a:cubicBezTo>
                <a:lnTo>
                  <a:pt x="4927821" y="30065"/>
                </a:lnTo>
                <a:lnTo>
                  <a:pt x="4960258" y="27641"/>
                </a:lnTo>
                <a:lnTo>
                  <a:pt x="4964870" y="27986"/>
                </a:lnTo>
                <a:lnTo>
                  <a:pt x="4964882" y="27978"/>
                </a:lnTo>
                <a:cubicBezTo>
                  <a:pt x="4969755" y="27908"/>
                  <a:pt x="4974899" y="29284"/>
                  <a:pt x="4979471" y="28790"/>
                </a:cubicBezTo>
                <a:cubicBezTo>
                  <a:pt x="5154578" y="12123"/>
                  <a:pt x="5330536" y="9611"/>
                  <a:pt x="5505974" y="21310"/>
                </a:cubicBezTo>
                <a:cubicBezTo>
                  <a:pt x="5586740" y="25614"/>
                  <a:pt x="5667442" y="25544"/>
                  <a:pt x="5748129" y="23092"/>
                </a:cubicBezTo>
                <a:lnTo>
                  <a:pt x="5892006" y="15658"/>
                </a:lnTo>
                <a:lnTo>
                  <a:pt x="5894187" y="91357"/>
                </a:lnTo>
                <a:cubicBezTo>
                  <a:pt x="5891252" y="119679"/>
                  <a:pt x="5887042" y="148001"/>
                  <a:pt x="5881429" y="176068"/>
                </a:cubicBezTo>
                <a:cubicBezTo>
                  <a:pt x="5868671" y="240494"/>
                  <a:pt x="5878112" y="303645"/>
                  <a:pt x="5888063" y="367433"/>
                </a:cubicBezTo>
                <a:cubicBezTo>
                  <a:pt x="5896291" y="414790"/>
                  <a:pt x="5896291" y="463218"/>
                  <a:pt x="5888063" y="510574"/>
                </a:cubicBezTo>
                <a:cubicBezTo>
                  <a:pt x="5868926" y="612636"/>
                  <a:pt x="5879515" y="714697"/>
                  <a:pt x="5889083" y="815610"/>
                </a:cubicBezTo>
                <a:cubicBezTo>
                  <a:pt x="5901841" y="951224"/>
                  <a:pt x="5908220" y="1085690"/>
                  <a:pt x="5876326" y="1220284"/>
                </a:cubicBezTo>
                <a:cubicBezTo>
                  <a:pt x="5856296" y="1304994"/>
                  <a:pt x="5872754" y="1390981"/>
                  <a:pt x="5883342" y="1475437"/>
                </a:cubicBezTo>
                <a:cubicBezTo>
                  <a:pt x="5891354" y="1538243"/>
                  <a:pt x="5892298" y="1601751"/>
                  <a:pt x="5886149" y="1664761"/>
                </a:cubicBezTo>
                <a:cubicBezTo>
                  <a:pt x="5876836" y="1760329"/>
                  <a:pt x="5880140" y="1856713"/>
                  <a:pt x="5895972" y="1951426"/>
                </a:cubicBezTo>
                <a:cubicBezTo>
                  <a:pt x="5905362" y="2004791"/>
                  <a:pt x="5901727" y="2059623"/>
                  <a:pt x="5885384" y="2111279"/>
                </a:cubicBezTo>
                <a:cubicBezTo>
                  <a:pt x="5861527" y="2185401"/>
                  <a:pt x="5875943" y="2261054"/>
                  <a:pt x="5885384" y="2335942"/>
                </a:cubicBezTo>
                <a:cubicBezTo>
                  <a:pt x="5899545" y="2453440"/>
                  <a:pt x="5916513" y="2570683"/>
                  <a:pt x="5906434" y="2689584"/>
                </a:cubicBezTo>
                <a:cubicBezTo>
                  <a:pt x="5904839" y="2722155"/>
                  <a:pt x="5900310" y="2754521"/>
                  <a:pt x="5892910" y="2786288"/>
                </a:cubicBezTo>
                <a:cubicBezTo>
                  <a:pt x="5859473" y="2908978"/>
                  <a:pt x="5857980" y="3038188"/>
                  <a:pt x="5888573" y="3161618"/>
                </a:cubicBezTo>
                <a:cubicBezTo>
                  <a:pt x="5920978" y="3294426"/>
                  <a:pt x="5914089" y="3426468"/>
                  <a:pt x="5880791" y="3558127"/>
                </a:cubicBezTo>
                <a:cubicBezTo>
                  <a:pt x="5844074" y="3697862"/>
                  <a:pt x="5840847" y="3844294"/>
                  <a:pt x="5871350" y="3985509"/>
                </a:cubicBezTo>
                <a:lnTo>
                  <a:pt x="5884107" y="4141924"/>
                </a:lnTo>
                <a:lnTo>
                  <a:pt x="0" y="4141924"/>
                </a:lnTo>
                <a:lnTo>
                  <a:pt x="0" y="18996"/>
                </a:lnTo>
                <a:lnTo>
                  <a:pt x="114789" y="16636"/>
                </a:lnTo>
                <a:cubicBezTo>
                  <a:pt x="229350" y="12949"/>
                  <a:pt x="343737" y="7904"/>
                  <a:pt x="457838" y="9315"/>
                </a:cubicBezTo>
                <a:cubicBezTo>
                  <a:pt x="553081" y="10444"/>
                  <a:pt x="648070" y="31612"/>
                  <a:pt x="743567" y="27661"/>
                </a:cubicBezTo>
                <a:cubicBezTo>
                  <a:pt x="1032979" y="16089"/>
                  <a:pt x="1322518" y="19899"/>
                  <a:pt x="1611803" y="4799"/>
                </a:cubicBezTo>
                <a:cubicBezTo>
                  <a:pt x="1682301" y="-85"/>
                  <a:pt x="1752927" y="-1238"/>
                  <a:pt x="1823444" y="1329"/>
                </a:cubicBezTo>
                <a:close/>
              </a:path>
            </a:pathLst>
          </a:custGeom>
        </p:spPr>
      </p:pic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6EE0D7B4-83D0-2ECE-85F8-4700414F3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8081" y="2579272"/>
            <a:ext cx="5117605" cy="451802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>
              <a:latin typeface=""/>
            </a:endParaRPr>
          </a:p>
          <a:p>
            <a:r>
              <a:rPr lang="en-US" sz="2000" dirty="0">
                <a:latin typeface=""/>
              </a:rPr>
              <a:t>Began on August 1, 2003</a:t>
            </a:r>
          </a:p>
          <a:p>
            <a:endParaRPr lang="en-US" sz="2000" dirty="0">
              <a:latin typeface=""/>
            </a:endParaRPr>
          </a:p>
          <a:p>
            <a:pPr marL="457200" lvl="1" indent="0">
              <a:buNone/>
            </a:pPr>
            <a:endParaRPr lang="en-US" sz="2000" dirty="0">
              <a:latin typeface=""/>
            </a:endParaRPr>
          </a:p>
          <a:p>
            <a:r>
              <a:rPr lang="en-US" sz="2000" dirty="0">
                <a:latin typeface=""/>
              </a:rPr>
              <a:t>Burnt 5,731 hectares</a:t>
            </a:r>
          </a:p>
          <a:p>
            <a:pPr lvl="1"/>
            <a:r>
              <a:rPr lang="en-US" sz="1800" dirty="0">
                <a:latin typeface=""/>
              </a:rPr>
              <a:t>Complete mortality </a:t>
            </a:r>
          </a:p>
          <a:p>
            <a:pPr lvl="1"/>
            <a:r>
              <a:rPr lang="en-US" sz="1800" dirty="0">
                <a:latin typeface=""/>
              </a:rPr>
              <a:t>Moderate - high soil burn severity </a:t>
            </a:r>
          </a:p>
          <a:p>
            <a:pPr marL="457200" lvl="1" indent="0">
              <a:buNone/>
            </a:pPr>
            <a:endParaRPr lang="en-US" sz="1800" dirty="0">
              <a:latin typeface=""/>
            </a:endParaRPr>
          </a:p>
          <a:p>
            <a:r>
              <a:rPr lang="en-US" sz="2000" dirty="0">
                <a:latin typeface=""/>
              </a:rPr>
              <a:t>Assessment for plant survival 11 months after fire</a:t>
            </a:r>
          </a:p>
          <a:p>
            <a:pPr marL="457200" lvl="1" indent="0">
              <a:buNone/>
            </a:pPr>
            <a:endParaRPr lang="en-US" sz="16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683C43D-59F7-E109-7A25-39F7D426D681}"/>
              </a:ext>
            </a:extLst>
          </p:cNvPr>
          <p:cNvSpPr/>
          <p:nvPr/>
        </p:nvSpPr>
        <p:spPr>
          <a:xfrm>
            <a:off x="2211879" y="1002463"/>
            <a:ext cx="1064894" cy="1108805"/>
          </a:xfrm>
          <a:prstGeom prst="ellipse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1537F8-3961-6E14-84AC-5C9A6CFB57EC}"/>
              </a:ext>
            </a:extLst>
          </p:cNvPr>
          <p:cNvSpPr txBox="1"/>
          <p:nvPr/>
        </p:nvSpPr>
        <p:spPr>
          <a:xfrm>
            <a:off x="5592929" y="2348818"/>
            <a:ext cx="7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2024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2CF5F8-8454-CEED-3FBB-C70A8911E280}"/>
              </a:ext>
            </a:extLst>
          </p:cNvPr>
          <p:cNvSpPr txBox="1"/>
          <p:nvPr/>
        </p:nvSpPr>
        <p:spPr>
          <a:xfrm>
            <a:off x="3437334" y="3209001"/>
            <a:ext cx="727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2003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1C8991-BCDD-8931-FB7C-110762D214C6}"/>
              </a:ext>
            </a:extLst>
          </p:cNvPr>
          <p:cNvSpPr txBox="1"/>
          <p:nvPr/>
        </p:nvSpPr>
        <p:spPr>
          <a:xfrm>
            <a:off x="5983445" y="6404815"/>
            <a:ext cx="688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2004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9E595FA-0DF7-FB9A-B399-361612C74DD4}"/>
              </a:ext>
            </a:extLst>
          </p:cNvPr>
          <p:cNvSpPr/>
          <p:nvPr/>
        </p:nvSpPr>
        <p:spPr>
          <a:xfrm>
            <a:off x="4060436" y="4292958"/>
            <a:ext cx="1064894" cy="1108805"/>
          </a:xfrm>
          <a:prstGeom prst="ellipse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4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E56EF6-315F-E8E7-A9D7-59A82B85C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241" y="366536"/>
            <a:ext cx="677668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 dirty="0">
                <a:solidFill>
                  <a:schemeClr val="tx1"/>
                </a:solidFill>
                <a:latin typeface=""/>
              </a:rPr>
              <a:t>Seeding Treatment</a:t>
            </a:r>
          </a:p>
        </p:txBody>
      </p:sp>
      <p:sp>
        <p:nvSpPr>
          <p:cNvPr id="63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791C7DA-3D12-4ED0-A2A3-6B65AFCEE6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230762"/>
              </p:ext>
            </p:extLst>
          </p:nvPr>
        </p:nvGraphicFramePr>
        <p:xfrm>
          <a:off x="4107976" y="2004049"/>
          <a:ext cx="7973428" cy="4388803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2136465">
                  <a:extLst>
                    <a:ext uri="{9D8B030D-6E8A-4147-A177-3AD203B41FA5}">
                      <a16:colId xmlns:a16="http://schemas.microsoft.com/office/drawing/2014/main" val="2051191439"/>
                    </a:ext>
                  </a:extLst>
                </a:gridCol>
                <a:gridCol w="1434484">
                  <a:extLst>
                    <a:ext uri="{9D8B030D-6E8A-4147-A177-3AD203B41FA5}">
                      <a16:colId xmlns:a16="http://schemas.microsoft.com/office/drawing/2014/main" val="3181103729"/>
                    </a:ext>
                  </a:extLst>
                </a:gridCol>
                <a:gridCol w="1454831">
                  <a:extLst>
                    <a:ext uri="{9D8B030D-6E8A-4147-A177-3AD203B41FA5}">
                      <a16:colId xmlns:a16="http://schemas.microsoft.com/office/drawing/2014/main" val="3647866831"/>
                    </a:ext>
                  </a:extLst>
                </a:gridCol>
                <a:gridCol w="1505699">
                  <a:extLst>
                    <a:ext uri="{9D8B030D-6E8A-4147-A177-3AD203B41FA5}">
                      <a16:colId xmlns:a16="http://schemas.microsoft.com/office/drawing/2014/main" val="3066316831"/>
                    </a:ext>
                  </a:extLst>
                </a:gridCol>
                <a:gridCol w="1441949">
                  <a:extLst>
                    <a:ext uri="{9D8B030D-6E8A-4147-A177-3AD203B41FA5}">
                      <a16:colId xmlns:a16="http://schemas.microsoft.com/office/drawing/2014/main" val="2307835822"/>
                    </a:ext>
                  </a:extLst>
                </a:gridCol>
              </a:tblGrid>
              <a:tr h="78394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kern="100" dirty="0">
                          <a:effectLst/>
                          <a:latin typeface=""/>
                        </a:rPr>
                        <a:t>Species</a:t>
                      </a:r>
                      <a:endParaRPr lang="en-US" sz="1800" kern="100" dirty="0">
                        <a:effectLst/>
                        <a:latin typeface=""/>
                        <a:ea typeface="Times New Roman" panose="02020603050405020304" pitchFamily="18" charset="0"/>
                      </a:endParaRPr>
                    </a:p>
                  </a:txBody>
                  <a:tcPr marL="68526" marR="68526" marT="18000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kern="100">
                          <a:effectLst/>
                          <a:latin typeface=""/>
                        </a:rPr>
                        <a:t>% by weight</a:t>
                      </a:r>
                      <a:endParaRPr lang="en-US" sz="1800" kern="100" dirty="0">
                        <a:effectLst/>
                        <a:latin typeface=""/>
                        <a:ea typeface="Times New Roman" panose="02020603050405020304" pitchFamily="18" charset="0"/>
                      </a:endParaRPr>
                    </a:p>
                  </a:txBody>
                  <a:tcPr marL="68526" marR="68526" marT="7200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kern="100" dirty="0">
                          <a:effectLst/>
                          <a:latin typeface=""/>
                        </a:rPr>
                        <a:t>% by density</a:t>
                      </a:r>
                      <a:endParaRPr lang="en-US" sz="1800" kern="100" dirty="0">
                        <a:effectLst/>
                        <a:latin typeface=""/>
                        <a:ea typeface="Times New Roman" panose="02020603050405020304" pitchFamily="18" charset="0"/>
                      </a:endParaRPr>
                    </a:p>
                  </a:txBody>
                  <a:tcPr marL="68526" marR="68526" marT="7200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kern="100" dirty="0">
                          <a:effectLst/>
                          <a:latin typeface=""/>
                        </a:rPr>
                        <a:t>Seeds/kg</a:t>
                      </a:r>
                      <a:endParaRPr lang="en-US" sz="1800" kern="100" dirty="0">
                        <a:effectLst/>
                        <a:latin typeface=""/>
                        <a:ea typeface="Times New Roman" panose="02020603050405020304" pitchFamily="18" charset="0"/>
                      </a:endParaRPr>
                    </a:p>
                  </a:txBody>
                  <a:tcPr marL="68526" marR="68526" marT="18000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kern="100" dirty="0">
                          <a:effectLst/>
                          <a:latin typeface=""/>
                        </a:rPr>
                        <a:t>Seeds/m2</a:t>
                      </a:r>
                      <a:endParaRPr lang="en-US" sz="1800" kern="100" dirty="0">
                        <a:effectLst/>
                        <a:latin typeface=""/>
                        <a:ea typeface="Times New Roman" panose="02020603050405020304" pitchFamily="18" charset="0"/>
                      </a:endParaRPr>
                    </a:p>
                  </a:txBody>
                  <a:tcPr marL="68526" marR="68526" marT="180000" marB="0"/>
                </a:tc>
                <a:extLst>
                  <a:ext uri="{0D108BD9-81ED-4DB2-BD59-A6C34878D82A}">
                    <a16:rowId xmlns:a16="http://schemas.microsoft.com/office/drawing/2014/main" val="1018278928"/>
                  </a:ext>
                </a:extLst>
              </a:tr>
              <a:tr h="5790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0" kern="100" dirty="0">
                          <a:effectLst/>
                          <a:latin typeface=""/>
                        </a:rPr>
                        <a:t>Italian ryegrass</a:t>
                      </a:r>
                      <a:endParaRPr lang="en-US" sz="1800" b="0" kern="100" dirty="0">
                        <a:effectLst/>
                        <a:latin typeface=""/>
                        <a:ea typeface="Times New Roman" panose="02020603050405020304" pitchFamily="18" charset="0"/>
                      </a:endParaRPr>
                    </a:p>
                  </a:txBody>
                  <a:tcPr marL="68526" marR="68526" marT="7200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kern="100" dirty="0">
                          <a:effectLst/>
                          <a:latin typeface=""/>
                        </a:rPr>
                        <a:t>32</a:t>
                      </a:r>
                      <a:endParaRPr lang="en-US" sz="2000" kern="100" dirty="0">
                        <a:effectLst/>
                        <a:latin typeface=""/>
                        <a:ea typeface="Times New Roman" panose="02020603050405020304" pitchFamily="18" charset="0"/>
                      </a:endParaRPr>
                    </a:p>
                  </a:txBody>
                  <a:tcPr marL="68526" marR="68526" marT="7200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kern="100" dirty="0">
                          <a:effectLst/>
                          <a:latin typeface=""/>
                        </a:rPr>
                        <a:t>22</a:t>
                      </a:r>
                      <a:endParaRPr lang="en-US" sz="2000" kern="100" dirty="0">
                        <a:effectLst/>
                        <a:latin typeface=""/>
                        <a:ea typeface="Times New Roman" panose="02020603050405020304" pitchFamily="18" charset="0"/>
                      </a:endParaRPr>
                    </a:p>
                  </a:txBody>
                  <a:tcPr marL="68526" marR="68526" marT="7200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kern="100" dirty="0">
                          <a:effectLst/>
                          <a:latin typeface=""/>
                        </a:rPr>
                        <a:t>501,000</a:t>
                      </a:r>
                      <a:endParaRPr lang="en-US" sz="2000" kern="100" dirty="0">
                        <a:effectLst/>
                        <a:latin typeface=""/>
                        <a:ea typeface="Times New Roman" panose="02020603050405020304" pitchFamily="18" charset="0"/>
                      </a:endParaRPr>
                    </a:p>
                  </a:txBody>
                  <a:tcPr marL="68526" marR="68526" marT="7200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kern="100" dirty="0">
                          <a:effectLst/>
                          <a:latin typeface=""/>
                        </a:rPr>
                        <a:t>80</a:t>
                      </a:r>
                      <a:endParaRPr lang="en-US" sz="2000" kern="100" dirty="0">
                        <a:effectLst/>
                        <a:latin typeface=""/>
                        <a:ea typeface="Times New Roman" panose="02020603050405020304" pitchFamily="18" charset="0"/>
                      </a:endParaRPr>
                    </a:p>
                  </a:txBody>
                  <a:tcPr marL="68526" marR="68526" marT="72000" marB="0"/>
                </a:tc>
                <a:extLst>
                  <a:ext uri="{0D108BD9-81ED-4DB2-BD59-A6C34878D82A}">
                    <a16:rowId xmlns:a16="http://schemas.microsoft.com/office/drawing/2014/main" val="2771229080"/>
                  </a:ext>
                </a:extLst>
              </a:tr>
              <a:tr h="5790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0" kern="100" dirty="0">
                          <a:effectLst/>
                          <a:latin typeface=""/>
                        </a:rPr>
                        <a:t>Creeping red fescue</a:t>
                      </a:r>
                      <a:endParaRPr lang="en-US" sz="1800" b="0" kern="100" dirty="0">
                        <a:effectLst/>
                        <a:latin typeface=""/>
                        <a:ea typeface="Times New Roman" panose="02020603050405020304" pitchFamily="18" charset="0"/>
                      </a:endParaRPr>
                    </a:p>
                  </a:txBody>
                  <a:tcPr marL="68526" marR="68526" marT="7200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kern="100" dirty="0">
                          <a:effectLst/>
                          <a:latin typeface=""/>
                        </a:rPr>
                        <a:t>5</a:t>
                      </a:r>
                      <a:endParaRPr lang="en-US" sz="2000" kern="100" dirty="0">
                        <a:effectLst/>
                        <a:latin typeface=""/>
                        <a:ea typeface="Times New Roman" panose="02020603050405020304" pitchFamily="18" charset="0"/>
                      </a:endParaRPr>
                    </a:p>
                  </a:txBody>
                  <a:tcPr marL="68526" marR="68526" marT="7200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kern="100" dirty="0">
                          <a:effectLst/>
                          <a:latin typeface=""/>
                        </a:rPr>
                        <a:t>8</a:t>
                      </a:r>
                      <a:endParaRPr lang="en-US" sz="2000" kern="100" dirty="0">
                        <a:effectLst/>
                        <a:latin typeface=""/>
                        <a:ea typeface="Times New Roman" panose="02020603050405020304" pitchFamily="18" charset="0"/>
                      </a:endParaRPr>
                    </a:p>
                  </a:txBody>
                  <a:tcPr marL="68526" marR="68526" marT="7200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kern="100" dirty="0">
                          <a:effectLst/>
                          <a:latin typeface=""/>
                        </a:rPr>
                        <a:t>1,068,380</a:t>
                      </a:r>
                      <a:endParaRPr lang="en-US" sz="2000" kern="100" dirty="0">
                        <a:effectLst/>
                        <a:latin typeface=""/>
                        <a:ea typeface="Times New Roman" panose="02020603050405020304" pitchFamily="18" charset="0"/>
                      </a:endParaRPr>
                    </a:p>
                  </a:txBody>
                  <a:tcPr marL="68526" marR="68526" marT="7200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kern="100" dirty="0">
                          <a:effectLst/>
                          <a:latin typeface=""/>
                        </a:rPr>
                        <a:t>27</a:t>
                      </a:r>
                      <a:endParaRPr lang="en-US" sz="2000" kern="100" dirty="0">
                        <a:effectLst/>
                        <a:latin typeface=""/>
                        <a:ea typeface="Times New Roman" panose="02020603050405020304" pitchFamily="18" charset="0"/>
                      </a:endParaRPr>
                    </a:p>
                  </a:txBody>
                  <a:tcPr marL="68526" marR="68526" marT="72000" marB="0"/>
                </a:tc>
                <a:extLst>
                  <a:ext uri="{0D108BD9-81ED-4DB2-BD59-A6C34878D82A}">
                    <a16:rowId xmlns:a16="http://schemas.microsoft.com/office/drawing/2014/main" val="1674298060"/>
                  </a:ext>
                </a:extLst>
              </a:tr>
              <a:tr h="5790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0" kern="100" dirty="0">
                          <a:effectLst/>
                          <a:latin typeface=""/>
                        </a:rPr>
                        <a:t>Canada bluegrass</a:t>
                      </a:r>
                      <a:endParaRPr lang="en-US" sz="1800" b="0" kern="100" dirty="0">
                        <a:effectLst/>
                        <a:latin typeface=""/>
                        <a:ea typeface="Times New Roman" panose="02020603050405020304" pitchFamily="18" charset="0"/>
                      </a:endParaRPr>
                    </a:p>
                  </a:txBody>
                  <a:tcPr marL="68526" marR="68526" marT="7200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kern="100">
                          <a:effectLst/>
                          <a:latin typeface=""/>
                        </a:rPr>
                        <a:t>4</a:t>
                      </a:r>
                      <a:endParaRPr lang="en-US" sz="2000" kern="100" dirty="0">
                        <a:effectLst/>
                        <a:latin typeface=""/>
                        <a:ea typeface="Times New Roman" panose="02020603050405020304" pitchFamily="18" charset="0"/>
                      </a:endParaRPr>
                    </a:p>
                  </a:txBody>
                  <a:tcPr marL="68526" marR="68526" marT="7200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kern="100" dirty="0">
                          <a:effectLst/>
                          <a:latin typeface=""/>
                        </a:rPr>
                        <a:t>31</a:t>
                      </a:r>
                      <a:endParaRPr lang="en-US" sz="2000" kern="100" dirty="0">
                        <a:effectLst/>
                        <a:latin typeface=""/>
                        <a:ea typeface="Times New Roman" panose="02020603050405020304" pitchFamily="18" charset="0"/>
                      </a:endParaRPr>
                    </a:p>
                  </a:txBody>
                  <a:tcPr marL="68526" marR="68526" marT="7200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kern="100" dirty="0">
                          <a:effectLst/>
                          <a:latin typeface=""/>
                        </a:rPr>
                        <a:t>5,511,500</a:t>
                      </a:r>
                      <a:endParaRPr lang="en-US" sz="2000" kern="100" dirty="0">
                        <a:effectLst/>
                        <a:latin typeface=""/>
                        <a:ea typeface="Times New Roman" panose="02020603050405020304" pitchFamily="18" charset="0"/>
                      </a:endParaRPr>
                    </a:p>
                  </a:txBody>
                  <a:tcPr marL="68526" marR="68526" marT="7200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kern="100" dirty="0">
                          <a:effectLst/>
                          <a:latin typeface=""/>
                        </a:rPr>
                        <a:t>110</a:t>
                      </a:r>
                      <a:endParaRPr lang="en-US" sz="2000" kern="100" dirty="0">
                        <a:effectLst/>
                        <a:latin typeface=""/>
                        <a:ea typeface="Times New Roman" panose="02020603050405020304" pitchFamily="18" charset="0"/>
                      </a:endParaRPr>
                    </a:p>
                  </a:txBody>
                  <a:tcPr marL="68526" marR="68526" marT="72000" marB="0"/>
                </a:tc>
                <a:extLst>
                  <a:ext uri="{0D108BD9-81ED-4DB2-BD59-A6C34878D82A}">
                    <a16:rowId xmlns:a16="http://schemas.microsoft.com/office/drawing/2014/main" val="4277924274"/>
                  </a:ext>
                </a:extLst>
              </a:tr>
              <a:tr h="5790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0" kern="100" dirty="0">
                          <a:effectLst/>
                          <a:latin typeface=""/>
                        </a:rPr>
                        <a:t>Timothy</a:t>
                      </a:r>
                      <a:endParaRPr lang="en-US" sz="1800" b="0" kern="100" dirty="0">
                        <a:effectLst/>
                        <a:latin typeface=""/>
                        <a:ea typeface="Times New Roman" panose="02020603050405020304" pitchFamily="18" charset="0"/>
                      </a:endParaRPr>
                    </a:p>
                  </a:txBody>
                  <a:tcPr marL="68526" marR="68526" marT="7200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kern="100">
                          <a:effectLst/>
                          <a:latin typeface=""/>
                        </a:rPr>
                        <a:t>4</a:t>
                      </a:r>
                      <a:endParaRPr lang="en-US" sz="2000" kern="100" dirty="0">
                        <a:effectLst/>
                        <a:latin typeface=""/>
                        <a:ea typeface="Times New Roman" panose="02020603050405020304" pitchFamily="18" charset="0"/>
                      </a:endParaRPr>
                    </a:p>
                  </a:txBody>
                  <a:tcPr marL="68526" marR="68526" marT="7200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kern="100" dirty="0">
                          <a:effectLst/>
                          <a:latin typeface=""/>
                        </a:rPr>
                        <a:t>15</a:t>
                      </a:r>
                      <a:endParaRPr lang="en-US" sz="2000" kern="100" dirty="0">
                        <a:effectLst/>
                        <a:latin typeface=""/>
                        <a:ea typeface="Times New Roman" panose="02020603050405020304" pitchFamily="18" charset="0"/>
                      </a:endParaRPr>
                    </a:p>
                  </a:txBody>
                  <a:tcPr marL="68526" marR="68526" marT="7200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kern="100" dirty="0">
                          <a:effectLst/>
                          <a:latin typeface=""/>
                        </a:rPr>
                        <a:t>2,712,000</a:t>
                      </a:r>
                      <a:endParaRPr lang="en-US" sz="2000" kern="100" dirty="0">
                        <a:effectLst/>
                        <a:latin typeface=""/>
                        <a:ea typeface="Times New Roman" panose="02020603050405020304" pitchFamily="18" charset="0"/>
                      </a:endParaRPr>
                    </a:p>
                  </a:txBody>
                  <a:tcPr marL="68526" marR="68526" marT="7200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kern="100" dirty="0">
                          <a:effectLst/>
                          <a:latin typeface=""/>
                        </a:rPr>
                        <a:t>54</a:t>
                      </a:r>
                      <a:endParaRPr lang="en-US" sz="2000" kern="100" dirty="0">
                        <a:effectLst/>
                        <a:latin typeface=""/>
                        <a:ea typeface="Times New Roman" panose="02020603050405020304" pitchFamily="18" charset="0"/>
                      </a:endParaRPr>
                    </a:p>
                  </a:txBody>
                  <a:tcPr marL="68526" marR="68526" marT="72000" marB="0"/>
                </a:tc>
                <a:extLst>
                  <a:ext uri="{0D108BD9-81ED-4DB2-BD59-A6C34878D82A}">
                    <a16:rowId xmlns:a16="http://schemas.microsoft.com/office/drawing/2014/main" val="2959152912"/>
                  </a:ext>
                </a:extLst>
              </a:tr>
              <a:tr h="60635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0" kern="100" dirty="0">
                          <a:effectLst/>
                          <a:latin typeface=""/>
                        </a:rPr>
                        <a:t>Western wheatgrass</a:t>
                      </a:r>
                      <a:endParaRPr lang="en-US" sz="1800" b="0" kern="100" dirty="0">
                        <a:effectLst/>
                        <a:latin typeface=""/>
                        <a:ea typeface="Times New Roman" panose="02020603050405020304" pitchFamily="18" charset="0"/>
                      </a:endParaRPr>
                    </a:p>
                  </a:txBody>
                  <a:tcPr marL="68526" marR="68526" marT="7200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kern="100">
                          <a:effectLst/>
                          <a:latin typeface=""/>
                        </a:rPr>
                        <a:t>35</a:t>
                      </a:r>
                      <a:endParaRPr lang="en-US" sz="2000" kern="100" dirty="0">
                        <a:effectLst/>
                        <a:latin typeface=""/>
                        <a:ea typeface="Times New Roman" panose="02020603050405020304" pitchFamily="18" charset="0"/>
                      </a:endParaRPr>
                    </a:p>
                  </a:txBody>
                  <a:tcPr marL="68526" marR="68526" marT="7200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kern="100">
                          <a:effectLst/>
                          <a:latin typeface=""/>
                        </a:rPr>
                        <a:t>12</a:t>
                      </a:r>
                      <a:endParaRPr lang="en-US" sz="2000" kern="100" dirty="0">
                        <a:effectLst/>
                        <a:latin typeface=""/>
                        <a:ea typeface="Times New Roman" panose="02020603050405020304" pitchFamily="18" charset="0"/>
                      </a:endParaRPr>
                    </a:p>
                  </a:txBody>
                  <a:tcPr marL="68526" marR="68526" marT="7200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kern="100" dirty="0">
                          <a:effectLst/>
                          <a:latin typeface=""/>
                        </a:rPr>
                        <a:t>243,000</a:t>
                      </a:r>
                      <a:endParaRPr lang="en-US" sz="2000" kern="100" dirty="0">
                        <a:effectLst/>
                        <a:latin typeface=""/>
                        <a:ea typeface="Times New Roman" panose="02020603050405020304" pitchFamily="18" charset="0"/>
                      </a:endParaRPr>
                    </a:p>
                  </a:txBody>
                  <a:tcPr marL="68526" marR="68526" marT="7200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kern="100" dirty="0">
                          <a:effectLst/>
                          <a:latin typeface=""/>
                        </a:rPr>
                        <a:t>43</a:t>
                      </a:r>
                      <a:endParaRPr lang="en-US" sz="2000" kern="100" dirty="0">
                        <a:effectLst/>
                        <a:latin typeface=""/>
                        <a:ea typeface="Times New Roman" panose="02020603050405020304" pitchFamily="18" charset="0"/>
                      </a:endParaRPr>
                    </a:p>
                  </a:txBody>
                  <a:tcPr marL="68526" marR="68526" marT="72000" marB="0"/>
                </a:tc>
                <a:extLst>
                  <a:ext uri="{0D108BD9-81ED-4DB2-BD59-A6C34878D82A}">
                    <a16:rowId xmlns:a16="http://schemas.microsoft.com/office/drawing/2014/main" val="1849914637"/>
                  </a:ext>
                </a:extLst>
              </a:tr>
              <a:tr h="62657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0" kern="100" dirty="0">
                          <a:effectLst/>
                          <a:latin typeface=""/>
                        </a:rPr>
                        <a:t>Rambler alfalfa</a:t>
                      </a:r>
                      <a:endParaRPr lang="en-US" sz="1800" b="0" kern="100" dirty="0">
                        <a:effectLst/>
                        <a:latin typeface=""/>
                        <a:ea typeface="Times New Roman" panose="02020603050405020304" pitchFamily="18" charset="0"/>
                      </a:endParaRPr>
                    </a:p>
                  </a:txBody>
                  <a:tcPr marL="68526" marR="68526" marT="7200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kern="100">
                          <a:effectLst/>
                          <a:latin typeface=""/>
                        </a:rPr>
                        <a:t>20</a:t>
                      </a:r>
                      <a:endParaRPr lang="en-US" sz="2000" kern="100" dirty="0">
                        <a:effectLst/>
                        <a:latin typeface=""/>
                        <a:ea typeface="Times New Roman" panose="02020603050405020304" pitchFamily="18" charset="0"/>
                      </a:endParaRPr>
                    </a:p>
                  </a:txBody>
                  <a:tcPr marL="68526" marR="68526" marT="7200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kern="100" dirty="0">
                          <a:effectLst/>
                          <a:latin typeface=""/>
                        </a:rPr>
                        <a:t>12</a:t>
                      </a:r>
                      <a:endParaRPr lang="en-US" sz="2000" kern="100" dirty="0">
                        <a:effectLst/>
                        <a:latin typeface=""/>
                        <a:ea typeface="Times New Roman" panose="02020603050405020304" pitchFamily="18" charset="0"/>
                      </a:endParaRPr>
                    </a:p>
                  </a:txBody>
                  <a:tcPr marL="68526" marR="68526" marT="7200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kern="100" dirty="0">
                          <a:effectLst/>
                          <a:latin typeface=""/>
                        </a:rPr>
                        <a:t>441,000</a:t>
                      </a:r>
                      <a:endParaRPr lang="en-US" sz="2000" kern="100" dirty="0">
                        <a:effectLst/>
                        <a:latin typeface=""/>
                        <a:ea typeface="Times New Roman" panose="02020603050405020304" pitchFamily="18" charset="0"/>
                      </a:endParaRPr>
                    </a:p>
                  </a:txBody>
                  <a:tcPr marL="68526" marR="68526" marT="7200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kern="100" dirty="0">
                          <a:effectLst/>
                          <a:latin typeface=""/>
                        </a:rPr>
                        <a:t>44</a:t>
                      </a:r>
                      <a:endParaRPr lang="en-US" sz="2000" kern="100" dirty="0">
                        <a:effectLst/>
                        <a:latin typeface=""/>
                        <a:ea typeface="Times New Roman" panose="02020603050405020304" pitchFamily="18" charset="0"/>
                      </a:endParaRPr>
                    </a:p>
                  </a:txBody>
                  <a:tcPr marL="68526" marR="68526" marT="72000" marB="0"/>
                </a:tc>
                <a:extLst>
                  <a:ext uri="{0D108BD9-81ED-4DB2-BD59-A6C34878D82A}">
                    <a16:rowId xmlns:a16="http://schemas.microsoft.com/office/drawing/2014/main" val="3155427654"/>
                  </a:ext>
                </a:extLst>
              </a:tr>
            </a:tbl>
          </a:graphicData>
        </a:graphic>
      </p:graphicFrame>
      <p:sp>
        <p:nvSpPr>
          <p:cNvPr id="6" name="Round Same Side Corner Rectangle 5">
            <a:extLst>
              <a:ext uri="{FF2B5EF4-FFF2-40B4-BE49-F238E27FC236}">
                <a16:creationId xmlns:a16="http://schemas.microsoft.com/office/drawing/2014/main" id="{E5AD5DD4-2E0B-F846-11A9-757F77310EBB}"/>
              </a:ext>
            </a:extLst>
          </p:cNvPr>
          <p:cNvSpPr/>
          <p:nvPr/>
        </p:nvSpPr>
        <p:spPr>
          <a:xfrm>
            <a:off x="245008" y="2275869"/>
            <a:ext cx="3562694" cy="3961158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4E18A7-756B-2668-40F4-655FCA05EA7A}"/>
              </a:ext>
            </a:extLst>
          </p:cNvPr>
          <p:cNvSpPr txBox="1"/>
          <p:nvPr/>
        </p:nvSpPr>
        <p:spPr>
          <a:xfrm>
            <a:off x="208761" y="2649776"/>
            <a:ext cx="356269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"/>
              </a:rPr>
              <a:t>Aerially dispersed by helicopter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latin typeface="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"/>
              </a:rPr>
              <a:t>Spread over 250m x 50m plots</a:t>
            </a:r>
          </a:p>
          <a:p>
            <a:pPr>
              <a:lnSpc>
                <a:spcPct val="150000"/>
              </a:lnSpc>
            </a:pPr>
            <a:endParaRPr lang="en-US" dirty="0">
              <a:latin typeface="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"/>
              </a:rPr>
              <a:t>289,000 seeds/ha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latin typeface="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3903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4031</TotalTime>
  <Words>511</Words>
  <Application>Microsoft Macintosh PowerPoint</Application>
  <PresentationFormat>Widescreen</PresentationFormat>
  <Paragraphs>182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Aptos</vt:lpstr>
      <vt:lpstr>Aptos Display</vt:lpstr>
      <vt:lpstr>Arial</vt:lpstr>
      <vt:lpstr>Calibri</vt:lpstr>
      <vt:lpstr>Office Theme</vt:lpstr>
      <vt:lpstr>PowerPoint Presentation</vt:lpstr>
      <vt:lpstr>Overview</vt:lpstr>
      <vt:lpstr>Seeding for Restoration</vt:lpstr>
      <vt:lpstr>Long-term monitoring</vt:lpstr>
      <vt:lpstr>Study Objectives</vt:lpstr>
      <vt:lpstr>Site Description</vt:lpstr>
      <vt:lpstr>PowerPoint Presentation</vt:lpstr>
      <vt:lpstr>Strawberry Hill Wildfire (K20298)</vt:lpstr>
      <vt:lpstr>Seeding Treatment</vt:lpstr>
      <vt:lpstr>Data Collection</vt:lpstr>
      <vt:lpstr>Data Analysis</vt:lpstr>
      <vt:lpstr>PowerPoint Presentation</vt:lpstr>
      <vt:lpstr>Grass community changes in the unseeded plots</vt:lpstr>
      <vt:lpstr>Grass community changes in the seeded plots </vt:lpstr>
      <vt:lpstr>Forb community changes in unseeded plots</vt:lpstr>
      <vt:lpstr>Forb community changes in seeded plots</vt:lpstr>
      <vt:lpstr>Comparison of the current top species between treatment plots</vt:lpstr>
      <vt:lpstr>Key Findings</vt:lpstr>
      <vt:lpstr>Study Limitations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decade of change:</dc:title>
  <dc:creator>Paige Skofteby</dc:creator>
  <cp:lastModifiedBy>Paige Skofteby</cp:lastModifiedBy>
  <cp:revision>55</cp:revision>
  <dcterms:created xsi:type="dcterms:W3CDTF">2025-03-23T19:41:07Z</dcterms:created>
  <dcterms:modified xsi:type="dcterms:W3CDTF">2025-03-26T16:42:04Z</dcterms:modified>
</cp:coreProperties>
</file>